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382" r:id="rId3"/>
    <p:sldId id="329" r:id="rId4"/>
    <p:sldId id="351" r:id="rId5"/>
    <p:sldId id="356" r:id="rId6"/>
    <p:sldId id="357" r:id="rId7"/>
    <p:sldId id="358" r:id="rId8"/>
    <p:sldId id="352" r:id="rId9"/>
    <p:sldId id="354" r:id="rId10"/>
    <p:sldId id="355" r:id="rId11"/>
    <p:sldId id="371" r:id="rId12"/>
    <p:sldId id="372" r:id="rId13"/>
    <p:sldId id="291" r:id="rId14"/>
    <p:sldId id="292" r:id="rId15"/>
    <p:sldId id="373" r:id="rId16"/>
    <p:sldId id="289" r:id="rId17"/>
    <p:sldId id="359" r:id="rId18"/>
    <p:sldId id="315" r:id="rId19"/>
    <p:sldId id="361" r:id="rId20"/>
    <p:sldId id="317" r:id="rId21"/>
    <p:sldId id="362" r:id="rId22"/>
    <p:sldId id="363" r:id="rId23"/>
    <p:sldId id="364" r:id="rId24"/>
    <p:sldId id="365" r:id="rId25"/>
    <p:sldId id="366" r:id="rId26"/>
    <p:sldId id="367" r:id="rId27"/>
    <p:sldId id="374" r:id="rId28"/>
    <p:sldId id="369" r:id="rId29"/>
    <p:sldId id="259" r:id="rId30"/>
    <p:sldId id="370" r:id="rId31"/>
    <p:sldId id="375" r:id="rId32"/>
    <p:sldId id="376" r:id="rId33"/>
    <p:sldId id="380" r:id="rId34"/>
    <p:sldId id="383" r:id="rId35"/>
    <p:sldId id="384" r:id="rId36"/>
    <p:sldId id="386" r:id="rId37"/>
    <p:sldId id="377" r:id="rId38"/>
    <p:sldId id="385" r:id="rId39"/>
    <p:sldId id="31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5F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78"/>
    <p:restoredTop sz="94694"/>
  </p:normalViewPr>
  <p:slideViewPr>
    <p:cSldViewPr snapToGrid="0" snapToObjects="1">
      <p:cViewPr>
        <p:scale>
          <a:sx n="179" d="100"/>
          <a:sy n="179" d="100"/>
        </p:scale>
        <p:origin x="2480" y="132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57AE9-214A-3640-80D7-843B52DAF40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CDA9511E-CBD0-E34C-B972-EDC4C74987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9911CA90-960B-FE4F-8E82-72D6778A1201}"/>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1CF3941F-26E9-2C42-A708-0DF541AA27E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81063CA-40EB-1648-A631-AD25F5DAC999}"/>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23872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6AA7F-3C8E-684C-911B-21ABAEE361F1}"/>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355600F5-E72D-F048-A3D0-54219108993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EE5DF03-53AB-D84F-8A0A-25B7137ED3CA}"/>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84E8D07E-47F7-854B-8BE0-C2C461269F6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1A5193E-8D57-E94D-A5B3-2FAD619EB375}"/>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161637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B04190-B17A-174D-B172-91508933B1B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83346838-4A2C-AA46-8AA4-AA77081244D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1DAB13F5-461A-2840-841F-994380576821}"/>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2F754A93-4E6D-5847-8AD5-FCA06E7EB5E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B59FEF2-8B48-1649-A54C-A6A74410E180}"/>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864431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203D5-D2F7-2648-A6C7-4D0738D86D77}"/>
              </a:ext>
            </a:extLst>
          </p:cNvPr>
          <p:cNvSpPr>
            <a:spLocks noGrp="1"/>
          </p:cNvSpPr>
          <p:nvPr>
            <p:ph type="title"/>
          </p:nvPr>
        </p:nvSpPr>
        <p:spPr/>
        <p:txBody>
          <a:bodyPr>
            <a:normAutofit/>
          </a:bodyPr>
          <a:lstStyle>
            <a:lvl1pPr>
              <a:defRPr sz="4000"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01CAD101-C488-7C4B-97CE-0EE5670A9C9B}"/>
              </a:ext>
            </a:extLst>
          </p:cNvPr>
          <p:cNvSpPr>
            <a:spLocks noGrp="1"/>
          </p:cNvSpPr>
          <p:nvPr>
            <p:ph idx="1"/>
          </p:nvPr>
        </p:nvSpPr>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4" name="Date Placeholder 3">
            <a:extLst>
              <a:ext uri="{FF2B5EF4-FFF2-40B4-BE49-F238E27FC236}">
                <a16:creationId xmlns:a16="http://schemas.microsoft.com/office/drawing/2014/main" id="{D9C11DEA-39FA-7B48-8F8D-8FEE3002E488}"/>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79D22D8E-CE1D-854E-81E3-5ABF0C0841A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9E5D72F-3B3F-6C47-AF2E-CF5D3C73AD0F}"/>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425804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86F09-EA70-2F4A-AB9B-43AE0A3FCFE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5E326270-82B6-6A4C-891D-04AD126266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986E7D1-3F80-8B46-A96A-04DC35AF5830}"/>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D37D3091-A2CB-DD40-9C0C-2CABDB9FE26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466FD97-193B-8B43-A438-F0FF4CD4BE68}"/>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4253106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3DC6D-7357-CA4A-8110-2FDA03D57CEA}"/>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68C9B0E6-6DC1-BA42-BABF-6F77FA70F10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AEA0D931-5F34-2D46-8216-C709ABCB958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EF41222A-F587-EA42-AF0E-0579CBA71FBC}"/>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6" name="Footer Placeholder 5">
            <a:extLst>
              <a:ext uri="{FF2B5EF4-FFF2-40B4-BE49-F238E27FC236}">
                <a16:creationId xmlns:a16="http://schemas.microsoft.com/office/drawing/2014/main" id="{E463A3A2-A038-3E46-8E7C-A23E986928B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3EF6393-F7B6-5547-A227-E1837598E369}"/>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99950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9B03D-73BB-7E4C-8BF7-21184717F93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496BD843-EF77-3743-91A2-C121AAFC21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B2EEFF4-1658-9F45-83EC-79CFC201EF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8D1FB80F-2200-0840-BFF9-0C46E3E472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9822C6C-A9E7-2D44-B883-077C8FB74DF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5B5B232-155E-864E-90F3-2F295C6C3C35}"/>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8" name="Footer Placeholder 7">
            <a:extLst>
              <a:ext uri="{FF2B5EF4-FFF2-40B4-BE49-F238E27FC236}">
                <a16:creationId xmlns:a16="http://schemas.microsoft.com/office/drawing/2014/main" id="{8A5FD1A7-C268-5D43-A524-9041177A0D68}"/>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E8047534-4AB1-624B-A913-E1BE7AD52999}"/>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039921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B1E92-26EA-BF44-8FC7-B436AE422C62}"/>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E5995614-F663-C741-970C-51005AEF435A}"/>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4" name="Footer Placeholder 3">
            <a:extLst>
              <a:ext uri="{FF2B5EF4-FFF2-40B4-BE49-F238E27FC236}">
                <a16:creationId xmlns:a16="http://schemas.microsoft.com/office/drawing/2014/main" id="{FA043160-16C4-B34B-B93E-F42E3741D62C}"/>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A3D0751F-86FE-874D-B366-63D5D6595761}"/>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1030965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86EBAE-9713-0B4A-967D-E48FB39D617C}"/>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3" name="Footer Placeholder 2">
            <a:extLst>
              <a:ext uri="{FF2B5EF4-FFF2-40B4-BE49-F238E27FC236}">
                <a16:creationId xmlns:a16="http://schemas.microsoft.com/office/drawing/2014/main" id="{4DFAF89C-B941-FC4B-A2E6-9412EBB9C05B}"/>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7658316-3A44-EA4C-B018-31CE24568C9A}"/>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123401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4243F-E4B5-9849-A06F-B4C075D5942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A2F35F3C-BCE9-E841-B48D-64EA0F7996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2EC33FE2-D1BB-EE41-837C-A064DD38EA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A784E45-38AA-AC4B-8C2E-0E99E4AA0295}"/>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6" name="Footer Placeholder 5">
            <a:extLst>
              <a:ext uri="{FF2B5EF4-FFF2-40B4-BE49-F238E27FC236}">
                <a16:creationId xmlns:a16="http://schemas.microsoft.com/office/drawing/2014/main" id="{1021EAA2-2F97-CB47-AF34-4CD81BE99C2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8177108-983C-404E-A6DD-79EC84E1CB70}"/>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339030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1F4A7-2CB9-4B4A-BC74-EE6CE1245D3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C1989039-F455-7E4C-B0B8-2F7AA55272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5C467D79-9E40-2C44-899D-A9517939A8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B9FFEF6-0866-294F-9F64-D1427E8B945B}"/>
              </a:ext>
            </a:extLst>
          </p:cNvPr>
          <p:cNvSpPr>
            <a:spLocks noGrp="1"/>
          </p:cNvSpPr>
          <p:nvPr>
            <p:ph type="dt" sz="half" idx="10"/>
          </p:nvPr>
        </p:nvSpPr>
        <p:spPr/>
        <p:txBody>
          <a:bodyPr/>
          <a:lstStyle/>
          <a:p>
            <a:fld id="{0D212149-D0F8-3A4F-8985-F14110DE90DA}" type="datetimeFigureOut">
              <a:rPr lang="en-AU" smtClean="0"/>
              <a:t>3/7/2023</a:t>
            </a:fld>
            <a:endParaRPr lang="en-AU"/>
          </a:p>
        </p:txBody>
      </p:sp>
      <p:sp>
        <p:nvSpPr>
          <p:cNvPr id="6" name="Footer Placeholder 5">
            <a:extLst>
              <a:ext uri="{FF2B5EF4-FFF2-40B4-BE49-F238E27FC236}">
                <a16:creationId xmlns:a16="http://schemas.microsoft.com/office/drawing/2014/main" id="{BAEF5063-16DB-0941-93EF-94AA8A4B12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4F3B2B4-F792-884C-961E-A32DF3D1B9EB}"/>
              </a:ext>
            </a:extLst>
          </p:cNvPr>
          <p:cNvSpPr>
            <a:spLocks noGrp="1"/>
          </p:cNvSpPr>
          <p:nvPr>
            <p:ph type="sldNum" sz="quarter" idx="12"/>
          </p:nvPr>
        </p:nvSpPr>
        <p:spPr/>
        <p:txBody>
          <a:bodyPr/>
          <a:lstStyle/>
          <a:p>
            <a:fld id="{EAA381D3-CA8C-394A-BF82-8291FBD56298}" type="slidenum">
              <a:rPr lang="en-AU" smtClean="0"/>
              <a:t>‹#›</a:t>
            </a:fld>
            <a:endParaRPr lang="en-AU"/>
          </a:p>
        </p:txBody>
      </p:sp>
    </p:spTree>
    <p:extLst>
      <p:ext uri="{BB962C8B-B14F-4D97-AF65-F5344CB8AC3E}">
        <p14:creationId xmlns:p14="http://schemas.microsoft.com/office/powerpoint/2010/main" val="3312718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B27020-8B4B-3D4A-A8E2-9F477BE938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26C76B21-913F-8D45-A9CB-D3CFEC825F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119DE944-D57B-6844-BC41-0DFCA2D59F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12149-D0F8-3A4F-8985-F14110DE90DA}" type="datetimeFigureOut">
              <a:rPr lang="en-AU" smtClean="0"/>
              <a:t>3/7/2023</a:t>
            </a:fld>
            <a:endParaRPr lang="en-AU"/>
          </a:p>
        </p:txBody>
      </p:sp>
      <p:sp>
        <p:nvSpPr>
          <p:cNvPr id="5" name="Footer Placeholder 4">
            <a:extLst>
              <a:ext uri="{FF2B5EF4-FFF2-40B4-BE49-F238E27FC236}">
                <a16:creationId xmlns:a16="http://schemas.microsoft.com/office/drawing/2014/main" id="{99672790-9BAB-3248-B266-F3E80571BA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5283FB38-2420-8549-90A6-220B844045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381D3-CA8C-394A-BF82-8291FBD56298}" type="slidenum">
              <a:rPr lang="en-AU" smtClean="0"/>
              <a:t>‹#›</a:t>
            </a:fld>
            <a:endParaRPr lang="en-AU"/>
          </a:p>
        </p:txBody>
      </p:sp>
    </p:spTree>
    <p:extLst>
      <p:ext uri="{BB962C8B-B14F-4D97-AF65-F5344CB8AC3E}">
        <p14:creationId xmlns:p14="http://schemas.microsoft.com/office/powerpoint/2010/main" val="4026895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xample.com/" TargetMode="External"/><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433C-73BD-A642-8CBC-4C2E425B609E}"/>
              </a:ext>
            </a:extLst>
          </p:cNvPr>
          <p:cNvSpPr>
            <a:spLocks noGrp="1"/>
          </p:cNvSpPr>
          <p:nvPr>
            <p:ph type="ctrTitle"/>
          </p:nvPr>
        </p:nvSpPr>
        <p:spPr>
          <a:xfrm>
            <a:off x="1524000" y="1169255"/>
            <a:ext cx="9144000" cy="2387600"/>
          </a:xfrm>
        </p:spPr>
        <p:txBody>
          <a:bodyPr>
            <a:normAutofit/>
          </a:bodyPr>
          <a:lstStyle/>
          <a:p>
            <a:r>
              <a:rPr lang="en-AU" dirty="0">
                <a:solidFill>
                  <a:schemeClr val="accent4">
                    <a:lumMod val="50000"/>
                  </a:schemeClr>
                </a:solidFill>
                <a:latin typeface="Powderfinger Type" panose="02020709070000000403" pitchFamily="49" charset="77"/>
              </a:rPr>
              <a:t>The Evolution of the DNS</a:t>
            </a:r>
          </a:p>
        </p:txBody>
      </p:sp>
      <p:sp>
        <p:nvSpPr>
          <p:cNvPr id="3" name="Subtitle 2">
            <a:extLst>
              <a:ext uri="{FF2B5EF4-FFF2-40B4-BE49-F238E27FC236}">
                <a16:creationId xmlns:a16="http://schemas.microsoft.com/office/drawing/2014/main" id="{F3E38C45-B1A8-1147-AE83-17D3E576A1D7}"/>
              </a:ext>
            </a:extLst>
          </p:cNvPr>
          <p:cNvSpPr>
            <a:spLocks noGrp="1"/>
          </p:cNvSpPr>
          <p:nvPr>
            <p:ph type="subTitle" idx="1"/>
          </p:nvPr>
        </p:nvSpPr>
        <p:spPr>
          <a:xfrm>
            <a:off x="1524000" y="4114800"/>
            <a:ext cx="9144000" cy="1143000"/>
          </a:xfrm>
        </p:spPr>
        <p:txBody>
          <a:bodyPr>
            <a:normAutofit/>
          </a:bodyPr>
          <a:lstStyle/>
          <a:p>
            <a:pPr algn="r"/>
            <a:r>
              <a:rPr lang="en-AU" dirty="0">
                <a:solidFill>
                  <a:schemeClr val="bg1">
                    <a:lumMod val="75000"/>
                  </a:schemeClr>
                </a:solidFill>
                <a:latin typeface="AhnbergHand" pitchFamily="2" charset="0"/>
              </a:rPr>
              <a:t>Geoff Huston AM</a:t>
            </a:r>
          </a:p>
          <a:p>
            <a:pPr algn="r"/>
            <a:r>
              <a:rPr lang="en-AU" dirty="0">
                <a:solidFill>
                  <a:schemeClr val="bg1">
                    <a:lumMod val="75000"/>
                  </a:schemeClr>
                </a:solidFill>
                <a:latin typeface="AhnbergHand" pitchFamily="2" charset="0"/>
              </a:rPr>
              <a:t>Chief Scientist, APNIC</a:t>
            </a:r>
          </a:p>
        </p:txBody>
      </p:sp>
    </p:spTree>
    <p:extLst>
      <p:ext uri="{BB962C8B-B14F-4D97-AF65-F5344CB8AC3E}">
        <p14:creationId xmlns:p14="http://schemas.microsoft.com/office/powerpoint/2010/main" val="3246019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B2995-A0DC-0D24-1EF1-5D12929B9618}"/>
              </a:ext>
            </a:extLst>
          </p:cNvPr>
          <p:cNvSpPr>
            <a:spLocks noGrp="1"/>
          </p:cNvSpPr>
          <p:nvPr>
            <p:ph type="title"/>
          </p:nvPr>
        </p:nvSpPr>
        <p:spPr/>
        <p:txBody>
          <a:bodyPr/>
          <a:lstStyle/>
          <a:p>
            <a:r>
              <a:rPr lang="en-AU" dirty="0"/>
              <a:t>What are we doing about making the DNS “better”?</a:t>
            </a:r>
          </a:p>
        </p:txBody>
      </p:sp>
      <p:sp>
        <p:nvSpPr>
          <p:cNvPr id="3" name="Content Placeholder 2">
            <a:extLst>
              <a:ext uri="{FF2B5EF4-FFF2-40B4-BE49-F238E27FC236}">
                <a16:creationId xmlns:a16="http://schemas.microsoft.com/office/drawing/2014/main" id="{5036972D-AFDD-028C-A340-CAED25A1649E}"/>
              </a:ext>
            </a:extLst>
          </p:cNvPr>
          <p:cNvSpPr>
            <a:spLocks noGrp="1"/>
          </p:cNvSpPr>
          <p:nvPr>
            <p:ph idx="1"/>
          </p:nvPr>
        </p:nvSpPr>
        <p:spPr/>
        <p:txBody>
          <a:bodyPr/>
          <a:lstStyle/>
          <a:p>
            <a:endParaRPr lang="en-AU" dirty="0"/>
          </a:p>
        </p:txBody>
      </p:sp>
    </p:spTree>
    <p:extLst>
      <p:ext uri="{BB962C8B-B14F-4D97-AF65-F5344CB8AC3E}">
        <p14:creationId xmlns:p14="http://schemas.microsoft.com/office/powerpoint/2010/main" val="4101593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CF17C-0499-AE03-A3BC-075AD7E4E79A}"/>
              </a:ext>
            </a:extLst>
          </p:cNvPr>
          <p:cNvSpPr>
            <a:spLocks noGrp="1"/>
          </p:cNvSpPr>
          <p:nvPr>
            <p:ph type="title"/>
          </p:nvPr>
        </p:nvSpPr>
        <p:spPr/>
        <p:txBody>
          <a:bodyPr/>
          <a:lstStyle/>
          <a:p>
            <a:r>
              <a:rPr lang="en-AU" dirty="0"/>
              <a:t>Aside: The DNS is insanely complex!</a:t>
            </a:r>
          </a:p>
        </p:txBody>
      </p:sp>
      <p:sp>
        <p:nvSpPr>
          <p:cNvPr id="3" name="Content Placeholder 2">
            <a:extLst>
              <a:ext uri="{FF2B5EF4-FFF2-40B4-BE49-F238E27FC236}">
                <a16:creationId xmlns:a16="http://schemas.microsoft.com/office/drawing/2014/main" id="{1E2C9A12-9BFC-0F79-0512-A1ECC3AFCE27}"/>
              </a:ext>
            </a:extLst>
          </p:cNvPr>
          <p:cNvSpPr>
            <a:spLocks noGrp="1"/>
          </p:cNvSpPr>
          <p:nvPr>
            <p:ph idx="1"/>
          </p:nvPr>
        </p:nvSpPr>
        <p:spPr/>
        <p:txBody>
          <a:bodyPr/>
          <a:lstStyle/>
          <a:p>
            <a:r>
              <a:rPr lang="en-AU" dirty="0"/>
              <a:t>For a simple distributed database structure and an equally simple query/response resolution protocol, the DNS has ended up being both complicated and complex in all kind of ways</a:t>
            </a:r>
          </a:p>
          <a:p>
            <a:r>
              <a:rPr lang="en-AU" dirty="0"/>
              <a:t>Which makes evolution of the DNS “tricky” </a:t>
            </a:r>
          </a:p>
          <a:p>
            <a:r>
              <a:rPr lang="en-AU" dirty="0"/>
              <a:t>What is “the DNS”?</a:t>
            </a:r>
          </a:p>
        </p:txBody>
      </p:sp>
    </p:spTree>
    <p:extLst>
      <p:ext uri="{BB962C8B-B14F-4D97-AF65-F5344CB8AC3E}">
        <p14:creationId xmlns:p14="http://schemas.microsoft.com/office/powerpoint/2010/main" val="1904045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3F2A4-C140-DEBC-0614-DB1E2A1CD683}"/>
              </a:ext>
            </a:extLst>
          </p:cNvPr>
          <p:cNvSpPr>
            <a:spLocks noGrp="1"/>
          </p:cNvSpPr>
          <p:nvPr>
            <p:ph type="title"/>
          </p:nvPr>
        </p:nvSpPr>
        <p:spPr/>
        <p:txBody>
          <a:bodyPr/>
          <a:lstStyle/>
          <a:p>
            <a:r>
              <a:rPr lang="en-AU" dirty="0"/>
              <a:t>A DNS model</a:t>
            </a:r>
          </a:p>
        </p:txBody>
      </p:sp>
      <p:sp>
        <p:nvSpPr>
          <p:cNvPr id="4" name="Freeform 3">
            <a:extLst>
              <a:ext uri="{FF2B5EF4-FFF2-40B4-BE49-F238E27FC236}">
                <a16:creationId xmlns:a16="http://schemas.microsoft.com/office/drawing/2014/main" id="{C1975C6B-E595-C188-8F6B-A55A7A7EF8EC}"/>
              </a:ext>
            </a:extLst>
          </p:cNvPr>
          <p:cNvSpPr/>
          <p:nvPr/>
        </p:nvSpPr>
        <p:spPr>
          <a:xfrm>
            <a:off x="2468563" y="3258541"/>
            <a:ext cx="1471368"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0E2EC857-0785-58D5-E0C2-A3A255BC308D}"/>
              </a:ext>
            </a:extLst>
          </p:cNvPr>
          <p:cNvSpPr txBox="1"/>
          <p:nvPr/>
        </p:nvSpPr>
        <p:spPr>
          <a:xfrm>
            <a:off x="2675062" y="3482393"/>
            <a:ext cx="926857" cy="369332"/>
          </a:xfrm>
          <a:prstGeom prst="rect">
            <a:avLst/>
          </a:prstGeom>
          <a:noFill/>
        </p:spPr>
        <p:txBody>
          <a:bodyPr wrap="none" rtlCol="0">
            <a:spAutoFit/>
          </a:bodyPr>
          <a:lstStyle/>
          <a:p>
            <a:r>
              <a:rPr lang="en-US" dirty="0">
                <a:latin typeface="AhnbergHand"/>
                <a:cs typeface="AhnbergHand"/>
              </a:rPr>
              <a:t>Client</a:t>
            </a:r>
          </a:p>
        </p:txBody>
      </p:sp>
      <p:sp>
        <p:nvSpPr>
          <p:cNvPr id="7" name="TextBox 6">
            <a:extLst>
              <a:ext uri="{FF2B5EF4-FFF2-40B4-BE49-F238E27FC236}">
                <a16:creationId xmlns:a16="http://schemas.microsoft.com/office/drawing/2014/main" id="{E5B6A3F7-17F1-E799-3FF6-20A94896A141}"/>
              </a:ext>
            </a:extLst>
          </p:cNvPr>
          <p:cNvSpPr txBox="1"/>
          <p:nvPr/>
        </p:nvSpPr>
        <p:spPr>
          <a:xfrm>
            <a:off x="5024013" y="3282084"/>
            <a:ext cx="1882247" cy="646331"/>
          </a:xfrm>
          <a:prstGeom prst="rect">
            <a:avLst/>
          </a:prstGeom>
          <a:noFill/>
        </p:spPr>
        <p:txBody>
          <a:bodyPr wrap="none" rtlCol="0">
            <a:spAutoFit/>
          </a:bodyPr>
          <a:lstStyle/>
          <a:p>
            <a:pPr algn="ctr"/>
            <a:r>
              <a:rPr lang="en-US" dirty="0">
                <a:latin typeface="AhnbergHand"/>
                <a:cs typeface="AhnbergHand"/>
              </a:rPr>
              <a:t>DNS</a:t>
            </a:r>
          </a:p>
          <a:p>
            <a:pPr algn="ctr"/>
            <a:r>
              <a:rPr lang="en-US" dirty="0">
                <a:latin typeface="AhnbergHand"/>
                <a:cs typeface="AhnbergHand"/>
              </a:rPr>
              <a:t>infrastructure</a:t>
            </a:r>
          </a:p>
        </p:txBody>
      </p:sp>
      <p:sp>
        <p:nvSpPr>
          <p:cNvPr id="8" name="Freeform 7">
            <a:extLst>
              <a:ext uri="{FF2B5EF4-FFF2-40B4-BE49-F238E27FC236}">
                <a16:creationId xmlns:a16="http://schemas.microsoft.com/office/drawing/2014/main" id="{EB189DAC-6801-1F14-F917-67BB63691E05}"/>
              </a:ext>
            </a:extLst>
          </p:cNvPr>
          <p:cNvSpPr/>
          <p:nvPr/>
        </p:nvSpPr>
        <p:spPr>
          <a:xfrm>
            <a:off x="3837647" y="3285057"/>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a:extLst>
              <a:ext uri="{FF2B5EF4-FFF2-40B4-BE49-F238E27FC236}">
                <a16:creationId xmlns:a16="http://schemas.microsoft.com/office/drawing/2014/main" id="{CA335357-510F-2EED-B3DF-A961EE147F5E}"/>
              </a:ext>
            </a:extLst>
          </p:cNvPr>
          <p:cNvSpPr/>
          <p:nvPr/>
        </p:nvSpPr>
        <p:spPr>
          <a:xfrm>
            <a:off x="3939931" y="3815776"/>
            <a:ext cx="1147836" cy="196267"/>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Cloud 13">
            <a:extLst>
              <a:ext uri="{FF2B5EF4-FFF2-40B4-BE49-F238E27FC236}">
                <a16:creationId xmlns:a16="http://schemas.microsoft.com/office/drawing/2014/main" id="{0CBD7C2B-5520-8F0E-B78F-0E067C8D1232}"/>
              </a:ext>
            </a:extLst>
          </p:cNvPr>
          <p:cNvSpPr/>
          <p:nvPr/>
        </p:nvSpPr>
        <p:spPr>
          <a:xfrm>
            <a:off x="4771094" y="2812211"/>
            <a:ext cx="2475095" cy="1871932"/>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TextBox 2">
            <a:extLst>
              <a:ext uri="{FF2B5EF4-FFF2-40B4-BE49-F238E27FC236}">
                <a16:creationId xmlns:a16="http://schemas.microsoft.com/office/drawing/2014/main" id="{E074A29C-4D6E-1D6D-71C5-956FBA8574C3}"/>
              </a:ext>
            </a:extLst>
          </p:cNvPr>
          <p:cNvSpPr txBox="1"/>
          <p:nvPr/>
        </p:nvSpPr>
        <p:spPr>
          <a:xfrm>
            <a:off x="4083701" y="2914239"/>
            <a:ext cx="729239" cy="369332"/>
          </a:xfrm>
          <a:prstGeom prst="rect">
            <a:avLst/>
          </a:prstGeom>
          <a:noFill/>
        </p:spPr>
        <p:txBody>
          <a:bodyPr wrap="none" rtlCol="0">
            <a:spAutoFit/>
          </a:bodyPr>
          <a:lstStyle/>
          <a:p>
            <a:r>
              <a:rPr lang="en-AU" dirty="0"/>
              <a:t>query</a:t>
            </a:r>
          </a:p>
        </p:txBody>
      </p:sp>
      <p:sp>
        <p:nvSpPr>
          <p:cNvPr id="6" name="TextBox 5">
            <a:extLst>
              <a:ext uri="{FF2B5EF4-FFF2-40B4-BE49-F238E27FC236}">
                <a16:creationId xmlns:a16="http://schemas.microsoft.com/office/drawing/2014/main" id="{F45B8CA2-2D4F-8A80-0BF2-BFA3C0257877}"/>
              </a:ext>
            </a:extLst>
          </p:cNvPr>
          <p:cNvSpPr txBox="1"/>
          <p:nvPr/>
        </p:nvSpPr>
        <p:spPr>
          <a:xfrm>
            <a:off x="3877671" y="4092680"/>
            <a:ext cx="1037656" cy="369332"/>
          </a:xfrm>
          <a:prstGeom prst="rect">
            <a:avLst/>
          </a:prstGeom>
          <a:noFill/>
        </p:spPr>
        <p:txBody>
          <a:bodyPr wrap="none" rtlCol="0">
            <a:spAutoFit/>
          </a:bodyPr>
          <a:lstStyle/>
          <a:p>
            <a:r>
              <a:rPr lang="en-AU" dirty="0"/>
              <a:t>response</a:t>
            </a:r>
          </a:p>
        </p:txBody>
      </p:sp>
    </p:spTree>
    <p:extLst>
      <p:ext uri="{BB962C8B-B14F-4D97-AF65-F5344CB8AC3E}">
        <p14:creationId xmlns:p14="http://schemas.microsoft.com/office/powerpoint/2010/main" val="3937897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464" y="365125"/>
            <a:ext cx="11028336" cy="1325563"/>
          </a:xfrm>
        </p:spPr>
        <p:txBody>
          <a:bodyPr>
            <a:normAutofit/>
          </a:bodyPr>
          <a:lstStyle/>
          <a:p>
            <a:r>
              <a:rPr lang="en-AU" dirty="0">
                <a:solidFill>
                  <a:srgbClr val="7F5F00"/>
                </a:solidFill>
              </a:rPr>
              <a:t>How we might like to think the DNS works</a:t>
            </a:r>
          </a:p>
        </p:txBody>
      </p:sp>
      <p:sp>
        <p:nvSpPr>
          <p:cNvPr id="4" name="Freeform 3"/>
          <p:cNvSpPr/>
          <p:nvPr/>
        </p:nvSpPr>
        <p:spPr>
          <a:xfrm>
            <a:off x="2468563" y="3258541"/>
            <a:ext cx="1471368"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 name="TextBox 4"/>
          <p:cNvSpPr txBox="1"/>
          <p:nvPr/>
        </p:nvSpPr>
        <p:spPr>
          <a:xfrm>
            <a:off x="2675062" y="3482393"/>
            <a:ext cx="926857" cy="369332"/>
          </a:xfrm>
          <a:prstGeom prst="rect">
            <a:avLst/>
          </a:prstGeom>
          <a:noFill/>
        </p:spPr>
        <p:txBody>
          <a:bodyPr wrap="none" rtlCol="0">
            <a:spAutoFit/>
          </a:bodyPr>
          <a:lstStyle/>
          <a:p>
            <a:r>
              <a:rPr lang="en-US" dirty="0">
                <a:latin typeface="AhnbergHand"/>
                <a:cs typeface="AhnbergHand"/>
              </a:rPr>
              <a:t>Client</a:t>
            </a:r>
          </a:p>
        </p:txBody>
      </p:sp>
      <p:sp>
        <p:nvSpPr>
          <p:cNvPr id="6" name="Freeform 5"/>
          <p:cNvSpPr/>
          <p:nvPr/>
        </p:nvSpPr>
        <p:spPr>
          <a:xfrm>
            <a:off x="5131201" y="3258919"/>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078289" y="3482393"/>
            <a:ext cx="1896673" cy="369332"/>
          </a:xfrm>
          <a:prstGeom prst="rect">
            <a:avLst/>
          </a:prstGeom>
          <a:noFill/>
        </p:spPr>
        <p:txBody>
          <a:bodyPr wrap="none" rtlCol="0">
            <a:spAutoFit/>
          </a:bodyPr>
          <a:lstStyle/>
          <a:p>
            <a:r>
              <a:rPr lang="en-US" dirty="0">
                <a:latin typeface="AhnbergHand"/>
                <a:cs typeface="AhnbergHand"/>
              </a:rPr>
              <a:t>DNS Resolver</a:t>
            </a:r>
          </a:p>
        </p:txBody>
      </p:sp>
      <p:sp>
        <p:nvSpPr>
          <p:cNvPr id="8" name="Freeform 7"/>
          <p:cNvSpPr/>
          <p:nvPr/>
        </p:nvSpPr>
        <p:spPr>
          <a:xfrm>
            <a:off x="3837647" y="3285057"/>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reeform 8"/>
          <p:cNvSpPr/>
          <p:nvPr/>
        </p:nvSpPr>
        <p:spPr>
          <a:xfrm>
            <a:off x="6881021" y="3160350"/>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p:cNvSpPr/>
          <p:nvPr/>
        </p:nvSpPr>
        <p:spPr>
          <a:xfrm>
            <a:off x="3939931" y="3815776"/>
            <a:ext cx="1147836" cy="196267"/>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a:off x="6923529" y="3815776"/>
            <a:ext cx="1147836" cy="196267"/>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8139612" y="3160349"/>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TextBox 20"/>
          <p:cNvSpPr txBox="1"/>
          <p:nvPr/>
        </p:nvSpPr>
        <p:spPr>
          <a:xfrm>
            <a:off x="8166521" y="3392552"/>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sp>
        <p:nvSpPr>
          <p:cNvPr id="3" name="Freeform 2">
            <a:extLst>
              <a:ext uri="{FF2B5EF4-FFF2-40B4-BE49-F238E27FC236}">
                <a16:creationId xmlns:a16="http://schemas.microsoft.com/office/drawing/2014/main" id="{EA2295A1-B762-A101-A03D-8D6FDDAEC199}"/>
              </a:ext>
            </a:extLst>
          </p:cNvPr>
          <p:cNvSpPr/>
          <p:nvPr/>
        </p:nvSpPr>
        <p:spPr>
          <a:xfrm>
            <a:off x="8166521" y="4304151"/>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BB4AAE3A-6180-B780-5012-2B28695E1B8C}"/>
              </a:ext>
            </a:extLst>
          </p:cNvPr>
          <p:cNvSpPr txBox="1"/>
          <p:nvPr/>
        </p:nvSpPr>
        <p:spPr>
          <a:xfrm>
            <a:off x="8193430" y="4536354"/>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sp>
        <p:nvSpPr>
          <p:cNvPr id="11" name="Freeform 10">
            <a:extLst>
              <a:ext uri="{FF2B5EF4-FFF2-40B4-BE49-F238E27FC236}">
                <a16:creationId xmlns:a16="http://schemas.microsoft.com/office/drawing/2014/main" id="{086F98E6-3621-0FAB-79A9-DB3B64A08029}"/>
              </a:ext>
            </a:extLst>
          </p:cNvPr>
          <p:cNvSpPr/>
          <p:nvPr/>
        </p:nvSpPr>
        <p:spPr>
          <a:xfrm>
            <a:off x="8180440" y="1922891"/>
            <a:ext cx="1868512" cy="833739"/>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E90DB8F9-9FDD-F507-3146-A40EAED0B66F}"/>
              </a:ext>
            </a:extLst>
          </p:cNvPr>
          <p:cNvSpPr txBox="1"/>
          <p:nvPr/>
        </p:nvSpPr>
        <p:spPr>
          <a:xfrm>
            <a:off x="8207349" y="2155094"/>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spTree>
    <p:extLst>
      <p:ext uri="{BB962C8B-B14F-4D97-AF65-F5344CB8AC3E}">
        <p14:creationId xmlns:p14="http://schemas.microsoft.com/office/powerpoint/2010/main" val="1626184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185" y="314092"/>
            <a:ext cx="11175569" cy="1325563"/>
          </a:xfrm>
        </p:spPr>
        <p:txBody>
          <a:bodyPr>
            <a:normAutofit/>
          </a:bodyPr>
          <a:lstStyle/>
          <a:p>
            <a:r>
              <a:rPr lang="en-AU" dirty="0">
                <a:solidFill>
                  <a:srgbClr val="7F5F00"/>
                </a:solidFill>
              </a:rPr>
              <a:t>What we suspect the DNS is like</a:t>
            </a:r>
          </a:p>
        </p:txBody>
      </p:sp>
      <p:sp>
        <p:nvSpPr>
          <p:cNvPr id="14" name="Freeform 13"/>
          <p:cNvSpPr/>
          <p:nvPr/>
        </p:nvSpPr>
        <p:spPr>
          <a:xfrm>
            <a:off x="1998207" y="1916585"/>
            <a:ext cx="1471368"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p:cNvSpPr txBox="1"/>
          <p:nvPr/>
        </p:nvSpPr>
        <p:spPr>
          <a:xfrm>
            <a:off x="2204706" y="2140437"/>
            <a:ext cx="926857" cy="369332"/>
          </a:xfrm>
          <a:prstGeom prst="rect">
            <a:avLst/>
          </a:prstGeom>
          <a:noFill/>
        </p:spPr>
        <p:txBody>
          <a:bodyPr wrap="none" rtlCol="0">
            <a:spAutoFit/>
          </a:bodyPr>
          <a:lstStyle/>
          <a:p>
            <a:r>
              <a:rPr lang="en-US" dirty="0">
                <a:latin typeface="AhnbergHand"/>
                <a:cs typeface="AhnbergHand"/>
              </a:rPr>
              <a:t>Client</a:t>
            </a:r>
          </a:p>
        </p:txBody>
      </p:sp>
      <p:sp>
        <p:nvSpPr>
          <p:cNvPr id="18" name="Freeform 17"/>
          <p:cNvSpPr/>
          <p:nvPr/>
        </p:nvSpPr>
        <p:spPr>
          <a:xfrm>
            <a:off x="3367291" y="1943101"/>
            <a:ext cx="1232851" cy="196383"/>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Freeform 22"/>
          <p:cNvSpPr/>
          <p:nvPr/>
        </p:nvSpPr>
        <p:spPr>
          <a:xfrm>
            <a:off x="7643516" y="1940062"/>
            <a:ext cx="2026264" cy="753503"/>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a:ln>
            <a:solidFill>
              <a:schemeClr val="accent1">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TextBox 23"/>
          <p:cNvSpPr txBox="1"/>
          <p:nvPr/>
        </p:nvSpPr>
        <p:spPr>
          <a:xfrm>
            <a:off x="7850015" y="2163916"/>
            <a:ext cx="1686680" cy="369332"/>
          </a:xfrm>
          <a:prstGeom prst="rect">
            <a:avLst/>
          </a:prstGeom>
          <a:noFill/>
        </p:spPr>
        <p:txBody>
          <a:bodyPr wrap="none" rtlCol="0">
            <a:spAutoFit/>
          </a:bodyPr>
          <a:lstStyle/>
          <a:p>
            <a:r>
              <a:rPr lang="en-US" dirty="0">
                <a:solidFill>
                  <a:schemeClr val="accent1"/>
                </a:solidFill>
                <a:latin typeface="AhnbergHand"/>
                <a:cs typeface="AhnbergHand"/>
              </a:rPr>
              <a:t>DNS Server</a:t>
            </a:r>
          </a:p>
        </p:txBody>
      </p:sp>
      <p:grpSp>
        <p:nvGrpSpPr>
          <p:cNvPr id="25" name="Group 24"/>
          <p:cNvGrpSpPr/>
          <p:nvPr/>
        </p:nvGrpSpPr>
        <p:grpSpPr>
          <a:xfrm>
            <a:off x="6410666" y="3055359"/>
            <a:ext cx="729236" cy="495837"/>
            <a:chOff x="4924605" y="4010196"/>
            <a:chExt cx="729236" cy="495837"/>
          </a:xfrm>
        </p:grpSpPr>
        <p:sp>
          <p:nvSpPr>
            <p:cNvPr id="26" name="Freeform 25"/>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28" name="Group 27"/>
          <p:cNvGrpSpPr/>
          <p:nvPr/>
        </p:nvGrpSpPr>
        <p:grpSpPr>
          <a:xfrm>
            <a:off x="6417950" y="3842264"/>
            <a:ext cx="729236" cy="495837"/>
            <a:chOff x="4924605" y="4010196"/>
            <a:chExt cx="729236" cy="495837"/>
          </a:xfrm>
        </p:grpSpPr>
        <p:sp>
          <p:nvSpPr>
            <p:cNvPr id="29" name="Freeform 28"/>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TextBox 29"/>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31" name="Group 30"/>
          <p:cNvGrpSpPr/>
          <p:nvPr/>
        </p:nvGrpSpPr>
        <p:grpSpPr>
          <a:xfrm>
            <a:off x="5439582" y="4440740"/>
            <a:ext cx="729236" cy="495837"/>
            <a:chOff x="4924605" y="4010196"/>
            <a:chExt cx="729236" cy="495837"/>
          </a:xfrm>
        </p:grpSpPr>
        <p:sp>
          <p:nvSpPr>
            <p:cNvPr id="32" name="Freeform 31"/>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extBox 32"/>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34" name="Group 33"/>
          <p:cNvGrpSpPr/>
          <p:nvPr/>
        </p:nvGrpSpPr>
        <p:grpSpPr>
          <a:xfrm>
            <a:off x="5339734" y="3594344"/>
            <a:ext cx="729236" cy="495837"/>
            <a:chOff x="4924605" y="4010196"/>
            <a:chExt cx="729236" cy="495837"/>
          </a:xfrm>
        </p:grpSpPr>
        <p:sp>
          <p:nvSpPr>
            <p:cNvPr id="35" name="Freeform 34"/>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TextBox 35"/>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49" name="Group 48"/>
          <p:cNvGrpSpPr/>
          <p:nvPr/>
        </p:nvGrpSpPr>
        <p:grpSpPr>
          <a:xfrm>
            <a:off x="4629595" y="3055359"/>
            <a:ext cx="729236" cy="495837"/>
            <a:chOff x="4924605" y="4010196"/>
            <a:chExt cx="729236" cy="495837"/>
          </a:xfrm>
        </p:grpSpPr>
        <p:sp>
          <p:nvSpPr>
            <p:cNvPr id="50" name="Freeform 49"/>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1" name="TextBox 50"/>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52" name="Freeform 51"/>
          <p:cNvSpPr/>
          <p:nvPr/>
        </p:nvSpPr>
        <p:spPr>
          <a:xfrm>
            <a:off x="5311825" y="3060368"/>
            <a:ext cx="1057459" cy="147909"/>
          </a:xfrm>
          <a:custGeom>
            <a:avLst/>
            <a:gdLst>
              <a:gd name="connsiteX0" fmla="*/ 0 w 1057459"/>
              <a:gd name="connsiteY0" fmla="*/ 130511 h 147909"/>
              <a:gd name="connsiteX1" fmla="*/ 539289 w 1057459"/>
              <a:gd name="connsiteY1" fmla="*/ 43522 h 147909"/>
              <a:gd name="connsiteX2" fmla="*/ 1043786 w 1057459"/>
              <a:gd name="connsiteY2" fmla="*/ 87017 h 147909"/>
              <a:gd name="connsiteX3" fmla="*/ 922011 w 1057459"/>
              <a:gd name="connsiteY3" fmla="*/ 28 h 147909"/>
              <a:gd name="connsiteX4" fmla="*/ 1008993 w 1057459"/>
              <a:gd name="connsiteY4" fmla="*/ 78318 h 147909"/>
              <a:gd name="connsiteX5" fmla="*/ 948106 w 1057459"/>
              <a:gd name="connsiteY5" fmla="*/ 147909 h 14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7459" h="147909">
                <a:moveTo>
                  <a:pt x="0" y="130511"/>
                </a:moveTo>
                <a:cubicBezTo>
                  <a:pt x="182662" y="90641"/>
                  <a:pt x="365325" y="50771"/>
                  <a:pt x="539289" y="43522"/>
                </a:cubicBezTo>
                <a:cubicBezTo>
                  <a:pt x="713253" y="36273"/>
                  <a:pt x="979999" y="94266"/>
                  <a:pt x="1043786" y="87017"/>
                </a:cubicBezTo>
                <a:cubicBezTo>
                  <a:pt x="1107573" y="79768"/>
                  <a:pt x="927810" y="1478"/>
                  <a:pt x="922011" y="28"/>
                </a:cubicBezTo>
                <a:cubicBezTo>
                  <a:pt x="916212" y="-1422"/>
                  <a:pt x="1004644" y="53671"/>
                  <a:pt x="1008993" y="78318"/>
                </a:cubicBezTo>
                <a:cubicBezTo>
                  <a:pt x="1013342" y="102965"/>
                  <a:pt x="948106" y="147909"/>
                  <a:pt x="948106" y="14790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Freeform 52"/>
          <p:cNvSpPr/>
          <p:nvPr/>
        </p:nvSpPr>
        <p:spPr>
          <a:xfrm>
            <a:off x="7034071" y="2294892"/>
            <a:ext cx="531888" cy="756805"/>
          </a:xfrm>
          <a:custGeom>
            <a:avLst/>
            <a:gdLst>
              <a:gd name="connsiteX0" fmla="*/ 0 w 531888"/>
              <a:gd name="connsiteY0" fmla="*/ 756805 h 756805"/>
              <a:gd name="connsiteX1" fmla="*/ 313136 w 531888"/>
              <a:gd name="connsiteY1" fmla="*/ 191376 h 756805"/>
              <a:gd name="connsiteX2" fmla="*/ 530591 w 531888"/>
              <a:gd name="connsiteY2" fmla="*/ 52193 h 756805"/>
              <a:gd name="connsiteX3" fmla="*/ 408816 w 531888"/>
              <a:gd name="connsiteY3" fmla="*/ 0 h 756805"/>
              <a:gd name="connsiteX4" fmla="*/ 521893 w 531888"/>
              <a:gd name="connsiteY4" fmla="*/ 52193 h 756805"/>
              <a:gd name="connsiteX5" fmla="*/ 487100 w 531888"/>
              <a:gd name="connsiteY5" fmla="*/ 252268 h 756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1888" h="756805">
                <a:moveTo>
                  <a:pt x="0" y="756805"/>
                </a:moveTo>
                <a:cubicBezTo>
                  <a:pt x="112352" y="532808"/>
                  <a:pt x="224704" y="308811"/>
                  <a:pt x="313136" y="191376"/>
                </a:cubicBezTo>
                <a:cubicBezTo>
                  <a:pt x="401568" y="73941"/>
                  <a:pt x="514644" y="84089"/>
                  <a:pt x="530591" y="52193"/>
                </a:cubicBezTo>
                <a:cubicBezTo>
                  <a:pt x="546538" y="20297"/>
                  <a:pt x="410266" y="0"/>
                  <a:pt x="408816" y="0"/>
                </a:cubicBezTo>
                <a:cubicBezTo>
                  <a:pt x="407366" y="0"/>
                  <a:pt x="508846" y="10148"/>
                  <a:pt x="521893" y="52193"/>
                </a:cubicBezTo>
                <a:cubicBezTo>
                  <a:pt x="534940" y="94238"/>
                  <a:pt x="511020" y="173253"/>
                  <a:pt x="487100" y="25226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7" name="Freeform 56"/>
          <p:cNvSpPr/>
          <p:nvPr/>
        </p:nvSpPr>
        <p:spPr>
          <a:xfrm>
            <a:off x="6011647" y="3311303"/>
            <a:ext cx="370176" cy="436472"/>
          </a:xfrm>
          <a:custGeom>
            <a:avLst/>
            <a:gdLst>
              <a:gd name="connsiteX0" fmla="*/ 4734 w 370176"/>
              <a:gd name="connsiteY0" fmla="*/ 436305 h 436472"/>
              <a:gd name="connsiteX1" fmla="*/ 22130 w 370176"/>
              <a:gd name="connsiteY1" fmla="*/ 384112 h 436472"/>
              <a:gd name="connsiteX2" fmla="*/ 178698 w 370176"/>
              <a:gd name="connsiteY2" fmla="*/ 114446 h 436472"/>
              <a:gd name="connsiteX3" fmla="*/ 317869 w 370176"/>
              <a:gd name="connsiteY3" fmla="*/ 36156 h 436472"/>
              <a:gd name="connsiteX4" fmla="*/ 230887 w 370176"/>
              <a:gd name="connsiteY4" fmla="*/ 1360 h 436472"/>
              <a:gd name="connsiteX5" fmla="*/ 370059 w 370176"/>
              <a:gd name="connsiteY5" fmla="*/ 79650 h 436472"/>
              <a:gd name="connsiteX6" fmla="*/ 256982 w 370176"/>
              <a:gd name="connsiteY6" fmla="*/ 210134 h 436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0176" h="436472">
                <a:moveTo>
                  <a:pt x="4734" y="436305"/>
                </a:moveTo>
                <a:cubicBezTo>
                  <a:pt x="-1065" y="437030"/>
                  <a:pt x="-6864" y="437755"/>
                  <a:pt x="22130" y="384112"/>
                </a:cubicBezTo>
                <a:cubicBezTo>
                  <a:pt x="51124" y="330469"/>
                  <a:pt x="129408" y="172439"/>
                  <a:pt x="178698" y="114446"/>
                </a:cubicBezTo>
                <a:cubicBezTo>
                  <a:pt x="227988" y="56453"/>
                  <a:pt x="309171" y="55004"/>
                  <a:pt x="317869" y="36156"/>
                </a:cubicBezTo>
                <a:cubicBezTo>
                  <a:pt x="326567" y="17308"/>
                  <a:pt x="222189" y="-5889"/>
                  <a:pt x="230887" y="1360"/>
                </a:cubicBezTo>
                <a:cubicBezTo>
                  <a:pt x="239585" y="8609"/>
                  <a:pt x="365710" y="44854"/>
                  <a:pt x="370059" y="79650"/>
                </a:cubicBezTo>
                <a:cubicBezTo>
                  <a:pt x="374408" y="114446"/>
                  <a:pt x="256982" y="210134"/>
                  <a:pt x="256982" y="21013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p:cNvSpPr/>
          <p:nvPr/>
        </p:nvSpPr>
        <p:spPr>
          <a:xfrm>
            <a:off x="7138451" y="2644370"/>
            <a:ext cx="431229" cy="1459895"/>
          </a:xfrm>
          <a:custGeom>
            <a:avLst/>
            <a:gdLst>
              <a:gd name="connsiteX0" fmla="*/ 0 w 431229"/>
              <a:gd name="connsiteY0" fmla="*/ 1459895 h 1459895"/>
              <a:gd name="connsiteX1" fmla="*/ 426212 w 431229"/>
              <a:gd name="connsiteY1" fmla="*/ 868370 h 1459895"/>
              <a:gd name="connsiteX2" fmla="*/ 243550 w 431229"/>
              <a:gd name="connsiteY2" fmla="*/ 259446 h 1459895"/>
              <a:gd name="connsiteX3" fmla="*/ 400117 w 431229"/>
              <a:gd name="connsiteY3" fmla="*/ 24576 h 1459895"/>
              <a:gd name="connsiteX4" fmla="*/ 295739 w 431229"/>
              <a:gd name="connsiteY4" fmla="*/ 7178 h 1459895"/>
              <a:gd name="connsiteX5" fmla="*/ 417514 w 431229"/>
              <a:gd name="connsiteY5" fmla="*/ 24576 h 1459895"/>
              <a:gd name="connsiteX6" fmla="*/ 417514 w 431229"/>
              <a:gd name="connsiteY6" fmla="*/ 163758 h 1459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229" h="1459895">
                <a:moveTo>
                  <a:pt x="0" y="1459895"/>
                </a:moveTo>
                <a:cubicBezTo>
                  <a:pt x="192810" y="1264170"/>
                  <a:pt x="385620" y="1068445"/>
                  <a:pt x="426212" y="868370"/>
                </a:cubicBezTo>
                <a:cubicBezTo>
                  <a:pt x="466804" y="668295"/>
                  <a:pt x="247899" y="400078"/>
                  <a:pt x="243550" y="259446"/>
                </a:cubicBezTo>
                <a:cubicBezTo>
                  <a:pt x="239201" y="118814"/>
                  <a:pt x="391419" y="66621"/>
                  <a:pt x="400117" y="24576"/>
                </a:cubicBezTo>
                <a:cubicBezTo>
                  <a:pt x="408815" y="-17469"/>
                  <a:pt x="292840" y="7178"/>
                  <a:pt x="295739" y="7178"/>
                </a:cubicBezTo>
                <a:cubicBezTo>
                  <a:pt x="298638" y="7178"/>
                  <a:pt x="397218" y="-1521"/>
                  <a:pt x="417514" y="24576"/>
                </a:cubicBezTo>
                <a:cubicBezTo>
                  <a:pt x="437810" y="50673"/>
                  <a:pt x="417514" y="163758"/>
                  <a:pt x="417514" y="1637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Freeform 58"/>
          <p:cNvSpPr/>
          <p:nvPr/>
        </p:nvSpPr>
        <p:spPr>
          <a:xfrm>
            <a:off x="5729339" y="4056657"/>
            <a:ext cx="217456" cy="369467"/>
          </a:xfrm>
          <a:custGeom>
            <a:avLst/>
            <a:gdLst>
              <a:gd name="connsiteX0" fmla="*/ 0 w 217456"/>
              <a:gd name="connsiteY0" fmla="*/ 369467 h 369467"/>
              <a:gd name="connsiteX1" fmla="*/ 156568 w 217456"/>
              <a:gd name="connsiteY1" fmla="*/ 12812 h 369467"/>
              <a:gd name="connsiteX2" fmla="*/ 8699 w 217456"/>
              <a:gd name="connsiteY2" fmla="*/ 73704 h 369467"/>
              <a:gd name="connsiteX3" fmla="*/ 182663 w 217456"/>
              <a:gd name="connsiteY3" fmla="*/ 21511 h 369467"/>
              <a:gd name="connsiteX4" fmla="*/ 217456 w 217456"/>
              <a:gd name="connsiteY4" fmla="*/ 108500 h 36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456" h="369467">
                <a:moveTo>
                  <a:pt x="0" y="369467"/>
                </a:moveTo>
                <a:cubicBezTo>
                  <a:pt x="77559" y="215786"/>
                  <a:pt x="155118" y="62106"/>
                  <a:pt x="156568" y="12812"/>
                </a:cubicBezTo>
                <a:cubicBezTo>
                  <a:pt x="158018" y="-36482"/>
                  <a:pt x="4350" y="72254"/>
                  <a:pt x="8699" y="73704"/>
                </a:cubicBezTo>
                <a:cubicBezTo>
                  <a:pt x="13048" y="75154"/>
                  <a:pt x="147870" y="15712"/>
                  <a:pt x="182663" y="21511"/>
                </a:cubicBezTo>
                <a:cubicBezTo>
                  <a:pt x="217456" y="27310"/>
                  <a:pt x="217456" y="108500"/>
                  <a:pt x="217456" y="10850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0" name="Freeform 59"/>
          <p:cNvSpPr/>
          <p:nvPr/>
        </p:nvSpPr>
        <p:spPr>
          <a:xfrm>
            <a:off x="6051172" y="3869245"/>
            <a:ext cx="313187" cy="139331"/>
          </a:xfrm>
          <a:custGeom>
            <a:avLst/>
            <a:gdLst>
              <a:gd name="connsiteX0" fmla="*/ 0 w 313186"/>
              <a:gd name="connsiteY0" fmla="*/ 17546 h 139330"/>
              <a:gd name="connsiteX1" fmla="*/ 69586 w 313186"/>
              <a:gd name="connsiteY1" fmla="*/ 148 h 139330"/>
              <a:gd name="connsiteX2" fmla="*/ 156568 w 313186"/>
              <a:gd name="connsiteY2" fmla="*/ 26245 h 139330"/>
              <a:gd name="connsiteX3" fmla="*/ 295740 w 313186"/>
              <a:gd name="connsiteY3" fmla="*/ 95836 h 139330"/>
              <a:gd name="connsiteX4" fmla="*/ 191361 w 313186"/>
              <a:gd name="connsiteY4" fmla="*/ 148 h 139330"/>
              <a:gd name="connsiteX5" fmla="*/ 313136 w 313186"/>
              <a:gd name="connsiteY5" fmla="*/ 113234 h 139330"/>
              <a:gd name="connsiteX6" fmla="*/ 173965 w 313186"/>
              <a:gd name="connsiteY6" fmla="*/ 139330 h 139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186" h="139330">
                <a:moveTo>
                  <a:pt x="0" y="17546"/>
                </a:moveTo>
                <a:cubicBezTo>
                  <a:pt x="21745" y="8122"/>
                  <a:pt x="43491" y="-1302"/>
                  <a:pt x="69586" y="148"/>
                </a:cubicBezTo>
                <a:cubicBezTo>
                  <a:pt x="95681" y="1598"/>
                  <a:pt x="118876" y="10297"/>
                  <a:pt x="156568" y="26245"/>
                </a:cubicBezTo>
                <a:cubicBezTo>
                  <a:pt x="194260" y="42193"/>
                  <a:pt x="289941" y="100185"/>
                  <a:pt x="295740" y="95836"/>
                </a:cubicBezTo>
                <a:cubicBezTo>
                  <a:pt x="301539" y="91487"/>
                  <a:pt x="188462" y="-2752"/>
                  <a:pt x="191361" y="148"/>
                </a:cubicBezTo>
                <a:cubicBezTo>
                  <a:pt x="194260" y="3048"/>
                  <a:pt x="316035" y="90037"/>
                  <a:pt x="313136" y="113234"/>
                </a:cubicBezTo>
                <a:cubicBezTo>
                  <a:pt x="310237" y="136431"/>
                  <a:pt x="173965" y="139330"/>
                  <a:pt x="173965" y="13933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Freeform 60"/>
          <p:cNvSpPr/>
          <p:nvPr/>
        </p:nvSpPr>
        <p:spPr>
          <a:xfrm>
            <a:off x="6181645" y="4338599"/>
            <a:ext cx="730651" cy="318063"/>
          </a:xfrm>
          <a:custGeom>
            <a:avLst/>
            <a:gdLst>
              <a:gd name="connsiteX0" fmla="*/ 0 w 730650"/>
              <a:gd name="connsiteY0" fmla="*/ 313696 h 318062"/>
              <a:gd name="connsiteX1" fmla="*/ 78284 w 730650"/>
              <a:gd name="connsiteY1" fmla="*/ 313696 h 318062"/>
              <a:gd name="connsiteX2" fmla="*/ 504496 w 730650"/>
              <a:gd name="connsiteY2" fmla="*/ 287599 h 318062"/>
              <a:gd name="connsiteX3" fmla="*/ 669762 w 730650"/>
              <a:gd name="connsiteY3" fmla="*/ 9234 h 318062"/>
              <a:gd name="connsiteX4" fmla="*/ 547987 w 730650"/>
              <a:gd name="connsiteY4" fmla="*/ 61427 h 318062"/>
              <a:gd name="connsiteX5" fmla="*/ 669762 w 730650"/>
              <a:gd name="connsiteY5" fmla="*/ 9234 h 318062"/>
              <a:gd name="connsiteX6" fmla="*/ 730650 w 730650"/>
              <a:gd name="connsiteY6" fmla="*/ 78825 h 318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0650" h="318062">
                <a:moveTo>
                  <a:pt x="0" y="313696"/>
                </a:moveTo>
                <a:lnTo>
                  <a:pt x="78284" y="313696"/>
                </a:lnTo>
                <a:cubicBezTo>
                  <a:pt x="162367" y="309347"/>
                  <a:pt x="405916" y="338343"/>
                  <a:pt x="504496" y="287599"/>
                </a:cubicBezTo>
                <a:cubicBezTo>
                  <a:pt x="603076" y="236855"/>
                  <a:pt x="662514" y="46929"/>
                  <a:pt x="669762" y="9234"/>
                </a:cubicBezTo>
                <a:cubicBezTo>
                  <a:pt x="677010" y="-28461"/>
                  <a:pt x="547987" y="61427"/>
                  <a:pt x="547987" y="61427"/>
                </a:cubicBezTo>
                <a:cubicBezTo>
                  <a:pt x="547987" y="61427"/>
                  <a:pt x="639318" y="6334"/>
                  <a:pt x="669762" y="9234"/>
                </a:cubicBezTo>
                <a:cubicBezTo>
                  <a:pt x="700206" y="12134"/>
                  <a:pt x="730650" y="78825"/>
                  <a:pt x="730650" y="78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8" name="Freeform 87"/>
          <p:cNvSpPr/>
          <p:nvPr/>
        </p:nvSpPr>
        <p:spPr>
          <a:xfrm>
            <a:off x="6171772" y="4809845"/>
            <a:ext cx="398449" cy="217116"/>
          </a:xfrm>
          <a:custGeom>
            <a:avLst/>
            <a:gdLst>
              <a:gd name="connsiteX0" fmla="*/ 0 w 398449"/>
              <a:gd name="connsiteY0" fmla="*/ 0 h 217116"/>
              <a:gd name="connsiteX1" fmla="*/ 240007 w 398449"/>
              <a:gd name="connsiteY1" fmla="*/ 44999 h 217116"/>
              <a:gd name="connsiteX2" fmla="*/ 395011 w 398449"/>
              <a:gd name="connsiteY2" fmla="*/ 169996 h 217116"/>
              <a:gd name="connsiteX3" fmla="*/ 350010 w 398449"/>
              <a:gd name="connsiteY3" fmla="*/ 34999 h 217116"/>
              <a:gd name="connsiteX4" fmla="*/ 380011 w 398449"/>
              <a:gd name="connsiteY4" fmla="*/ 154997 h 217116"/>
              <a:gd name="connsiteX5" fmla="*/ 285008 w 398449"/>
              <a:gd name="connsiteY5" fmla="*/ 214996 h 217116"/>
              <a:gd name="connsiteX6" fmla="*/ 300009 w 398449"/>
              <a:gd name="connsiteY6" fmla="*/ 199996 h 217116"/>
              <a:gd name="connsiteX7" fmla="*/ 360010 w 398449"/>
              <a:gd name="connsiteY7" fmla="*/ 164997 h 217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449" h="217116">
                <a:moveTo>
                  <a:pt x="0" y="0"/>
                </a:moveTo>
                <a:cubicBezTo>
                  <a:pt x="87086" y="8333"/>
                  <a:pt x="174172" y="16666"/>
                  <a:pt x="240007" y="44999"/>
                </a:cubicBezTo>
                <a:cubicBezTo>
                  <a:pt x="305842" y="73332"/>
                  <a:pt x="376677" y="171663"/>
                  <a:pt x="395011" y="169996"/>
                </a:cubicBezTo>
                <a:cubicBezTo>
                  <a:pt x="413345" y="168329"/>
                  <a:pt x="352510" y="37499"/>
                  <a:pt x="350010" y="34999"/>
                </a:cubicBezTo>
                <a:cubicBezTo>
                  <a:pt x="347510" y="32499"/>
                  <a:pt x="390845" y="124998"/>
                  <a:pt x="380011" y="154997"/>
                </a:cubicBezTo>
                <a:cubicBezTo>
                  <a:pt x="369177" y="184996"/>
                  <a:pt x="298342" y="207496"/>
                  <a:pt x="285008" y="214996"/>
                </a:cubicBezTo>
                <a:cubicBezTo>
                  <a:pt x="271674" y="222496"/>
                  <a:pt x="287509" y="208329"/>
                  <a:pt x="300009" y="199996"/>
                </a:cubicBezTo>
                <a:cubicBezTo>
                  <a:pt x="312509" y="191663"/>
                  <a:pt x="360010" y="164997"/>
                  <a:pt x="360010" y="164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9" name="Freeform 88"/>
          <p:cNvSpPr/>
          <p:nvPr/>
        </p:nvSpPr>
        <p:spPr>
          <a:xfrm>
            <a:off x="5996767" y="4074857"/>
            <a:ext cx="593149" cy="744987"/>
          </a:xfrm>
          <a:custGeom>
            <a:avLst/>
            <a:gdLst>
              <a:gd name="connsiteX0" fmla="*/ 0 w 593149"/>
              <a:gd name="connsiteY0" fmla="*/ 0 h 744986"/>
              <a:gd name="connsiteX1" fmla="*/ 285007 w 593149"/>
              <a:gd name="connsiteY1" fmla="*/ 409993 h 744986"/>
              <a:gd name="connsiteX2" fmla="*/ 575015 w 593149"/>
              <a:gd name="connsiteY2" fmla="*/ 729987 h 744986"/>
              <a:gd name="connsiteX3" fmla="*/ 565015 w 593149"/>
              <a:gd name="connsiteY3" fmla="*/ 659988 h 744986"/>
              <a:gd name="connsiteX4" fmla="*/ 585016 w 593149"/>
              <a:gd name="connsiteY4" fmla="*/ 724987 h 744986"/>
              <a:gd name="connsiteX5" fmla="*/ 480013 w 593149"/>
              <a:gd name="connsiteY5" fmla="*/ 744986 h 74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149" h="744986">
                <a:moveTo>
                  <a:pt x="0" y="0"/>
                </a:moveTo>
                <a:cubicBezTo>
                  <a:pt x="94585" y="144164"/>
                  <a:pt x="189171" y="288329"/>
                  <a:pt x="285007" y="409993"/>
                </a:cubicBezTo>
                <a:cubicBezTo>
                  <a:pt x="380843" y="531657"/>
                  <a:pt x="528347" y="688321"/>
                  <a:pt x="575015" y="729987"/>
                </a:cubicBezTo>
                <a:cubicBezTo>
                  <a:pt x="621683" y="771653"/>
                  <a:pt x="563348" y="660821"/>
                  <a:pt x="565015" y="659988"/>
                </a:cubicBezTo>
                <a:cubicBezTo>
                  <a:pt x="566682" y="659155"/>
                  <a:pt x="599183" y="710821"/>
                  <a:pt x="585016" y="724987"/>
                </a:cubicBezTo>
                <a:cubicBezTo>
                  <a:pt x="570849" y="739153"/>
                  <a:pt x="525431" y="742069"/>
                  <a:pt x="480013" y="74498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3" name="Group 2">
            <a:extLst>
              <a:ext uri="{FF2B5EF4-FFF2-40B4-BE49-F238E27FC236}">
                <a16:creationId xmlns:a16="http://schemas.microsoft.com/office/drawing/2014/main" id="{A0BCF00E-DF5B-0049-9EC3-9568A8864FF9}"/>
              </a:ext>
            </a:extLst>
          </p:cNvPr>
          <p:cNvGrpSpPr/>
          <p:nvPr/>
        </p:nvGrpSpPr>
        <p:grpSpPr>
          <a:xfrm>
            <a:off x="6669454" y="4348371"/>
            <a:ext cx="2264395" cy="1663023"/>
            <a:chOff x="6669454" y="4348371"/>
            <a:chExt cx="2264395" cy="1663023"/>
          </a:xfrm>
        </p:grpSpPr>
        <p:grpSp>
          <p:nvGrpSpPr>
            <p:cNvPr id="67" name="Group 66"/>
            <p:cNvGrpSpPr/>
            <p:nvPr/>
          </p:nvGrpSpPr>
          <p:grpSpPr>
            <a:xfrm>
              <a:off x="6669454" y="4730581"/>
              <a:ext cx="729236" cy="495837"/>
              <a:chOff x="4924605" y="4010196"/>
              <a:chExt cx="729236" cy="495837"/>
            </a:xfrm>
          </p:grpSpPr>
          <p:sp>
            <p:nvSpPr>
              <p:cNvPr id="68" name="Freeform 67"/>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9" name="TextBox 68"/>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70" name="Group 69"/>
            <p:cNvGrpSpPr/>
            <p:nvPr/>
          </p:nvGrpSpPr>
          <p:grpSpPr>
            <a:xfrm>
              <a:off x="7442613" y="4348371"/>
              <a:ext cx="729236" cy="495837"/>
              <a:chOff x="5670962" y="4828436"/>
              <a:chExt cx="729236" cy="495837"/>
            </a:xfrm>
          </p:grpSpPr>
          <p:sp>
            <p:nvSpPr>
              <p:cNvPr id="71" name="Freeform 70"/>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TextBox 71"/>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73" name="Group 72"/>
            <p:cNvGrpSpPr/>
            <p:nvPr/>
          </p:nvGrpSpPr>
          <p:grpSpPr>
            <a:xfrm>
              <a:off x="7595013" y="4500771"/>
              <a:ext cx="729236" cy="495837"/>
              <a:chOff x="5670962" y="4828436"/>
              <a:chExt cx="729236" cy="495837"/>
            </a:xfrm>
          </p:grpSpPr>
          <p:sp>
            <p:nvSpPr>
              <p:cNvPr id="74" name="Freeform 73"/>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TextBox 74"/>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76" name="Group 75"/>
            <p:cNvGrpSpPr/>
            <p:nvPr/>
          </p:nvGrpSpPr>
          <p:grpSpPr>
            <a:xfrm>
              <a:off x="7747413" y="4653171"/>
              <a:ext cx="729236" cy="495837"/>
              <a:chOff x="5670962" y="4828436"/>
              <a:chExt cx="729236" cy="495837"/>
            </a:xfrm>
          </p:grpSpPr>
          <p:sp>
            <p:nvSpPr>
              <p:cNvPr id="77" name="Freeform 76"/>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8" name="TextBox 77"/>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79" name="Group 78"/>
            <p:cNvGrpSpPr/>
            <p:nvPr/>
          </p:nvGrpSpPr>
          <p:grpSpPr>
            <a:xfrm>
              <a:off x="7899813" y="4805571"/>
              <a:ext cx="729236" cy="495837"/>
              <a:chOff x="5670962" y="4828436"/>
              <a:chExt cx="729236" cy="495837"/>
            </a:xfrm>
          </p:grpSpPr>
          <p:sp>
            <p:nvSpPr>
              <p:cNvPr id="80" name="Freeform 79"/>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TextBox 80"/>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2" name="Group 81"/>
            <p:cNvGrpSpPr/>
            <p:nvPr/>
          </p:nvGrpSpPr>
          <p:grpSpPr>
            <a:xfrm>
              <a:off x="8052213" y="4957971"/>
              <a:ext cx="729236" cy="495837"/>
              <a:chOff x="5670962" y="4828436"/>
              <a:chExt cx="729236" cy="495837"/>
            </a:xfrm>
          </p:grpSpPr>
          <p:sp>
            <p:nvSpPr>
              <p:cNvPr id="83" name="Freeform 82"/>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4" name="TextBox 83"/>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85" name="Group 84"/>
            <p:cNvGrpSpPr/>
            <p:nvPr/>
          </p:nvGrpSpPr>
          <p:grpSpPr>
            <a:xfrm>
              <a:off x="8204613" y="5110371"/>
              <a:ext cx="729236" cy="495837"/>
              <a:chOff x="5670962" y="4828436"/>
              <a:chExt cx="729236" cy="495837"/>
            </a:xfrm>
          </p:grpSpPr>
          <p:sp>
            <p:nvSpPr>
              <p:cNvPr id="86" name="Freeform 85"/>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7" name="TextBox 86"/>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90" name="Freeform 89"/>
            <p:cNvSpPr/>
            <p:nvPr/>
          </p:nvSpPr>
          <p:spPr>
            <a:xfrm>
              <a:off x="7351804" y="4858183"/>
              <a:ext cx="195005" cy="106191"/>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1" name="Freeform 90"/>
            <p:cNvSpPr/>
            <p:nvPr/>
          </p:nvSpPr>
          <p:spPr>
            <a:xfrm>
              <a:off x="7356803" y="5024841"/>
              <a:ext cx="326899" cy="114999"/>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2" name="Freeform 91"/>
            <p:cNvSpPr/>
            <p:nvPr/>
          </p:nvSpPr>
          <p:spPr>
            <a:xfrm>
              <a:off x="7356804" y="506983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3" name="Freeform 92"/>
            <p:cNvSpPr/>
            <p:nvPr/>
          </p:nvSpPr>
          <p:spPr>
            <a:xfrm>
              <a:off x="7341801" y="5129839"/>
              <a:ext cx="645019"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4" name="Freeform 93"/>
            <p:cNvSpPr/>
            <p:nvPr/>
          </p:nvSpPr>
          <p:spPr>
            <a:xfrm>
              <a:off x="7306801" y="5174838"/>
              <a:ext cx="806339"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5" name="Freeform 94"/>
            <p:cNvSpPr/>
            <p:nvPr/>
          </p:nvSpPr>
          <p:spPr>
            <a:xfrm>
              <a:off x="7176799" y="5184838"/>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96" name="Freeform 95"/>
          <p:cNvSpPr/>
          <p:nvPr/>
        </p:nvSpPr>
        <p:spPr>
          <a:xfrm>
            <a:off x="7982461" y="2753484"/>
            <a:ext cx="648377" cy="16459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7" name="Freeform 96"/>
          <p:cNvSpPr/>
          <p:nvPr/>
        </p:nvSpPr>
        <p:spPr>
          <a:xfrm>
            <a:off x="8134861" y="2753484"/>
            <a:ext cx="648377" cy="17983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8" name="Freeform 97"/>
          <p:cNvSpPr/>
          <p:nvPr/>
        </p:nvSpPr>
        <p:spPr>
          <a:xfrm>
            <a:off x="8287261" y="2753484"/>
            <a:ext cx="648377" cy="19507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9" name="Freeform 98"/>
          <p:cNvSpPr/>
          <p:nvPr/>
        </p:nvSpPr>
        <p:spPr>
          <a:xfrm>
            <a:off x="8439661" y="2753484"/>
            <a:ext cx="648377" cy="21031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0" name="Freeform 99"/>
          <p:cNvSpPr/>
          <p:nvPr/>
        </p:nvSpPr>
        <p:spPr>
          <a:xfrm>
            <a:off x="8592061" y="2753484"/>
            <a:ext cx="648377" cy="22555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1" name="Freeform 100"/>
          <p:cNvSpPr/>
          <p:nvPr/>
        </p:nvSpPr>
        <p:spPr>
          <a:xfrm>
            <a:off x="8744461" y="2753484"/>
            <a:ext cx="648377" cy="2407931"/>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p:cNvSpPr/>
          <p:nvPr/>
        </p:nvSpPr>
        <p:spPr>
          <a:xfrm>
            <a:off x="3474058" y="2223740"/>
            <a:ext cx="1071105" cy="1068101"/>
          </a:xfrm>
          <a:custGeom>
            <a:avLst/>
            <a:gdLst>
              <a:gd name="connsiteX0" fmla="*/ 663 w 1071105"/>
              <a:gd name="connsiteY0" fmla="*/ 5111 h 1068101"/>
              <a:gd name="connsiteX1" fmla="*/ 57813 w 1071105"/>
              <a:gd name="connsiteY1" fmla="*/ 16541 h 1068101"/>
              <a:gd name="connsiteX2" fmla="*/ 366423 w 1071105"/>
              <a:gd name="connsiteY2" fmla="*/ 142271 h 1068101"/>
              <a:gd name="connsiteX3" fmla="*/ 629313 w 1071105"/>
              <a:gd name="connsiteY3" fmla="*/ 873791 h 1068101"/>
              <a:gd name="connsiteX4" fmla="*/ 1063653 w 1071105"/>
              <a:gd name="connsiteY4" fmla="*/ 942371 h 1068101"/>
              <a:gd name="connsiteX5" fmla="*/ 915063 w 1071105"/>
              <a:gd name="connsiteY5" fmla="*/ 793781 h 1068101"/>
              <a:gd name="connsiteX6" fmla="*/ 1063653 w 1071105"/>
              <a:gd name="connsiteY6" fmla="*/ 953801 h 1068101"/>
              <a:gd name="connsiteX7" fmla="*/ 915063 w 1071105"/>
              <a:gd name="connsiteY7" fmla="*/ 1068101 h 1068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1105" h="1068101">
                <a:moveTo>
                  <a:pt x="663" y="5111"/>
                </a:moveTo>
                <a:cubicBezTo>
                  <a:pt x="-1242" y="-604"/>
                  <a:pt x="-3147" y="-6319"/>
                  <a:pt x="57813" y="16541"/>
                </a:cubicBezTo>
                <a:cubicBezTo>
                  <a:pt x="118773" y="39401"/>
                  <a:pt x="271173" y="-604"/>
                  <a:pt x="366423" y="142271"/>
                </a:cubicBezTo>
                <a:cubicBezTo>
                  <a:pt x="461673" y="285146"/>
                  <a:pt x="513108" y="740441"/>
                  <a:pt x="629313" y="873791"/>
                </a:cubicBezTo>
                <a:cubicBezTo>
                  <a:pt x="745518" y="1007141"/>
                  <a:pt x="1016028" y="955706"/>
                  <a:pt x="1063653" y="942371"/>
                </a:cubicBezTo>
                <a:cubicBezTo>
                  <a:pt x="1111278" y="929036"/>
                  <a:pt x="915063" y="791876"/>
                  <a:pt x="915063" y="793781"/>
                </a:cubicBezTo>
                <a:cubicBezTo>
                  <a:pt x="915063" y="795686"/>
                  <a:pt x="1063653" y="908081"/>
                  <a:pt x="1063653" y="953801"/>
                </a:cubicBezTo>
                <a:cubicBezTo>
                  <a:pt x="1063653" y="999521"/>
                  <a:pt x="989358" y="1033811"/>
                  <a:pt x="915063" y="106810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Freeform 10"/>
          <p:cNvSpPr/>
          <p:nvPr/>
        </p:nvSpPr>
        <p:spPr>
          <a:xfrm>
            <a:off x="3451861" y="2366011"/>
            <a:ext cx="1977937" cy="2468880"/>
          </a:xfrm>
          <a:custGeom>
            <a:avLst/>
            <a:gdLst>
              <a:gd name="connsiteX0" fmla="*/ 0 w 1977937"/>
              <a:gd name="connsiteY0" fmla="*/ 0 h 2468880"/>
              <a:gd name="connsiteX1" fmla="*/ 182880 w 1977937"/>
              <a:gd name="connsiteY1" fmla="*/ 91440 h 2468880"/>
              <a:gd name="connsiteX2" fmla="*/ 400050 w 1977937"/>
              <a:gd name="connsiteY2" fmla="*/ 891540 h 2468880"/>
              <a:gd name="connsiteX3" fmla="*/ 754380 w 1977937"/>
              <a:gd name="connsiteY3" fmla="*/ 2137410 h 2468880"/>
              <a:gd name="connsiteX4" fmla="*/ 1805940 w 1977937"/>
              <a:gd name="connsiteY4" fmla="*/ 2320290 h 2468880"/>
              <a:gd name="connsiteX5" fmla="*/ 1748790 w 1977937"/>
              <a:gd name="connsiteY5" fmla="*/ 2228850 h 2468880"/>
              <a:gd name="connsiteX6" fmla="*/ 1977390 w 1977937"/>
              <a:gd name="connsiteY6" fmla="*/ 2331720 h 2468880"/>
              <a:gd name="connsiteX7" fmla="*/ 1817370 w 1977937"/>
              <a:gd name="connsiteY7" fmla="*/ 2468880 h 2468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77937" h="2468880">
                <a:moveTo>
                  <a:pt x="0" y="0"/>
                </a:moveTo>
                <a:lnTo>
                  <a:pt x="182880" y="91440"/>
                </a:lnTo>
                <a:cubicBezTo>
                  <a:pt x="249555" y="240030"/>
                  <a:pt x="304800" y="550545"/>
                  <a:pt x="400050" y="891540"/>
                </a:cubicBezTo>
                <a:cubicBezTo>
                  <a:pt x="495300" y="1232535"/>
                  <a:pt x="520065" y="1899285"/>
                  <a:pt x="754380" y="2137410"/>
                </a:cubicBezTo>
                <a:cubicBezTo>
                  <a:pt x="988695" y="2375535"/>
                  <a:pt x="1640205" y="2305050"/>
                  <a:pt x="1805940" y="2320290"/>
                </a:cubicBezTo>
                <a:cubicBezTo>
                  <a:pt x="1971675" y="2335530"/>
                  <a:pt x="1720215" y="2226945"/>
                  <a:pt x="1748790" y="2228850"/>
                </a:cubicBezTo>
                <a:cubicBezTo>
                  <a:pt x="1777365" y="2230755"/>
                  <a:pt x="1965960" y="2291715"/>
                  <a:pt x="1977390" y="2331720"/>
                </a:cubicBezTo>
                <a:cubicBezTo>
                  <a:pt x="1988820" y="2371725"/>
                  <a:pt x="1817370" y="2468880"/>
                  <a:pt x="1817370" y="246888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02" name="Group 101">
            <a:extLst>
              <a:ext uri="{FF2B5EF4-FFF2-40B4-BE49-F238E27FC236}">
                <a16:creationId xmlns:a16="http://schemas.microsoft.com/office/drawing/2014/main" id="{438119A7-F7FA-E043-9C5B-4F7481002E09}"/>
              </a:ext>
            </a:extLst>
          </p:cNvPr>
          <p:cNvGrpSpPr/>
          <p:nvPr/>
        </p:nvGrpSpPr>
        <p:grpSpPr>
          <a:xfrm>
            <a:off x="4562348" y="1402867"/>
            <a:ext cx="2264395" cy="1663023"/>
            <a:chOff x="6669454" y="4348371"/>
            <a:chExt cx="2264395" cy="1663023"/>
          </a:xfrm>
        </p:grpSpPr>
        <p:grpSp>
          <p:nvGrpSpPr>
            <p:cNvPr id="103" name="Group 102">
              <a:extLst>
                <a:ext uri="{FF2B5EF4-FFF2-40B4-BE49-F238E27FC236}">
                  <a16:creationId xmlns:a16="http://schemas.microsoft.com/office/drawing/2014/main" id="{603BBF04-F5F2-0E4C-B498-3DDEBEAF573F}"/>
                </a:ext>
              </a:extLst>
            </p:cNvPr>
            <p:cNvGrpSpPr/>
            <p:nvPr/>
          </p:nvGrpSpPr>
          <p:grpSpPr>
            <a:xfrm>
              <a:off x="6669454" y="4730581"/>
              <a:ext cx="729236" cy="495837"/>
              <a:chOff x="4924605" y="4010196"/>
              <a:chExt cx="729236" cy="495837"/>
            </a:xfrm>
          </p:grpSpPr>
          <p:sp>
            <p:nvSpPr>
              <p:cNvPr id="128" name="Freeform 127">
                <a:extLst>
                  <a:ext uri="{FF2B5EF4-FFF2-40B4-BE49-F238E27FC236}">
                    <a16:creationId xmlns:a16="http://schemas.microsoft.com/office/drawing/2014/main" id="{1A5E961D-C2CC-8746-978A-874DAC45F4EE}"/>
                  </a:ext>
                </a:extLst>
              </p:cNvPr>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9" name="TextBox 128">
                <a:extLst>
                  <a:ext uri="{FF2B5EF4-FFF2-40B4-BE49-F238E27FC236}">
                    <a16:creationId xmlns:a16="http://schemas.microsoft.com/office/drawing/2014/main" id="{9DBCF831-1735-F341-8E49-CB2D03BD3702}"/>
                  </a:ext>
                </a:extLst>
              </p:cNvPr>
              <p:cNvSpPr txBox="1"/>
              <p:nvPr/>
            </p:nvSpPr>
            <p:spPr>
              <a:xfrm>
                <a:off x="4924605" y="403125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4" name="Group 103">
              <a:extLst>
                <a:ext uri="{FF2B5EF4-FFF2-40B4-BE49-F238E27FC236}">
                  <a16:creationId xmlns:a16="http://schemas.microsoft.com/office/drawing/2014/main" id="{A61A06BC-1EFC-E147-90CC-38BFB8744D3F}"/>
                </a:ext>
              </a:extLst>
            </p:cNvPr>
            <p:cNvGrpSpPr/>
            <p:nvPr/>
          </p:nvGrpSpPr>
          <p:grpSpPr>
            <a:xfrm>
              <a:off x="7442613" y="4348371"/>
              <a:ext cx="729236" cy="495837"/>
              <a:chOff x="5670962" y="4828436"/>
              <a:chExt cx="729236" cy="495837"/>
            </a:xfrm>
          </p:grpSpPr>
          <p:sp>
            <p:nvSpPr>
              <p:cNvPr id="126" name="Freeform 125">
                <a:extLst>
                  <a:ext uri="{FF2B5EF4-FFF2-40B4-BE49-F238E27FC236}">
                    <a16:creationId xmlns:a16="http://schemas.microsoft.com/office/drawing/2014/main" id="{FC0B6AF8-7593-CE49-B063-8DB917633B76}"/>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DBFC3F6A-6312-D346-B21E-547BA713FDD0}"/>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5" name="Group 104">
              <a:extLst>
                <a:ext uri="{FF2B5EF4-FFF2-40B4-BE49-F238E27FC236}">
                  <a16:creationId xmlns:a16="http://schemas.microsoft.com/office/drawing/2014/main" id="{1B62CD36-F391-7548-A5BE-D4D1741B3DD6}"/>
                </a:ext>
              </a:extLst>
            </p:cNvPr>
            <p:cNvGrpSpPr/>
            <p:nvPr/>
          </p:nvGrpSpPr>
          <p:grpSpPr>
            <a:xfrm>
              <a:off x="7595013" y="4500771"/>
              <a:ext cx="729236" cy="495837"/>
              <a:chOff x="5670962" y="4828436"/>
              <a:chExt cx="729236" cy="495837"/>
            </a:xfrm>
          </p:grpSpPr>
          <p:sp>
            <p:nvSpPr>
              <p:cNvPr id="124" name="Freeform 123">
                <a:extLst>
                  <a:ext uri="{FF2B5EF4-FFF2-40B4-BE49-F238E27FC236}">
                    <a16:creationId xmlns:a16="http://schemas.microsoft.com/office/drawing/2014/main" id="{5CBD1FC2-B566-7A44-8C1A-39607EB8EC4D}"/>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5" name="TextBox 124">
                <a:extLst>
                  <a:ext uri="{FF2B5EF4-FFF2-40B4-BE49-F238E27FC236}">
                    <a16:creationId xmlns:a16="http://schemas.microsoft.com/office/drawing/2014/main" id="{97853A31-58E9-1340-9E6E-B7339E8560A6}"/>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6" name="Group 105">
              <a:extLst>
                <a:ext uri="{FF2B5EF4-FFF2-40B4-BE49-F238E27FC236}">
                  <a16:creationId xmlns:a16="http://schemas.microsoft.com/office/drawing/2014/main" id="{3ECEA414-E501-FE4F-A377-0900971C458E}"/>
                </a:ext>
              </a:extLst>
            </p:cNvPr>
            <p:cNvGrpSpPr/>
            <p:nvPr/>
          </p:nvGrpSpPr>
          <p:grpSpPr>
            <a:xfrm>
              <a:off x="7747413" y="4653171"/>
              <a:ext cx="729236" cy="495837"/>
              <a:chOff x="5670962" y="4828436"/>
              <a:chExt cx="729236" cy="495837"/>
            </a:xfrm>
          </p:grpSpPr>
          <p:sp>
            <p:nvSpPr>
              <p:cNvPr id="122" name="Freeform 121">
                <a:extLst>
                  <a:ext uri="{FF2B5EF4-FFF2-40B4-BE49-F238E27FC236}">
                    <a16:creationId xmlns:a16="http://schemas.microsoft.com/office/drawing/2014/main" id="{8415A221-D2E2-CD48-ACAD-781993208758}"/>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3" name="TextBox 122">
                <a:extLst>
                  <a:ext uri="{FF2B5EF4-FFF2-40B4-BE49-F238E27FC236}">
                    <a16:creationId xmlns:a16="http://schemas.microsoft.com/office/drawing/2014/main" id="{6B0638CD-D2F9-E242-BFB4-3D2E2F11EC5A}"/>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7" name="Group 106">
              <a:extLst>
                <a:ext uri="{FF2B5EF4-FFF2-40B4-BE49-F238E27FC236}">
                  <a16:creationId xmlns:a16="http://schemas.microsoft.com/office/drawing/2014/main" id="{EC26B238-3A04-B849-9E70-BA41E238FA31}"/>
                </a:ext>
              </a:extLst>
            </p:cNvPr>
            <p:cNvGrpSpPr/>
            <p:nvPr/>
          </p:nvGrpSpPr>
          <p:grpSpPr>
            <a:xfrm>
              <a:off x="7899813" y="4805571"/>
              <a:ext cx="729236" cy="495837"/>
              <a:chOff x="5670962" y="4828436"/>
              <a:chExt cx="729236" cy="495837"/>
            </a:xfrm>
          </p:grpSpPr>
          <p:sp>
            <p:nvSpPr>
              <p:cNvPr id="120" name="Freeform 119">
                <a:extLst>
                  <a:ext uri="{FF2B5EF4-FFF2-40B4-BE49-F238E27FC236}">
                    <a16:creationId xmlns:a16="http://schemas.microsoft.com/office/drawing/2014/main" id="{98270B0F-ACF5-534F-AA7E-A42A844B8C99}"/>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1" name="TextBox 120">
                <a:extLst>
                  <a:ext uri="{FF2B5EF4-FFF2-40B4-BE49-F238E27FC236}">
                    <a16:creationId xmlns:a16="http://schemas.microsoft.com/office/drawing/2014/main" id="{E892FD89-ACD2-F24C-93AD-EC9298CE6931}"/>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8" name="Group 107">
              <a:extLst>
                <a:ext uri="{FF2B5EF4-FFF2-40B4-BE49-F238E27FC236}">
                  <a16:creationId xmlns:a16="http://schemas.microsoft.com/office/drawing/2014/main" id="{0EADAB67-F980-F447-8E5C-740A8740A021}"/>
                </a:ext>
              </a:extLst>
            </p:cNvPr>
            <p:cNvGrpSpPr/>
            <p:nvPr/>
          </p:nvGrpSpPr>
          <p:grpSpPr>
            <a:xfrm>
              <a:off x="8052213" y="4957971"/>
              <a:ext cx="729236" cy="495837"/>
              <a:chOff x="5670962" y="4828436"/>
              <a:chExt cx="729236" cy="495837"/>
            </a:xfrm>
          </p:grpSpPr>
          <p:sp>
            <p:nvSpPr>
              <p:cNvPr id="118" name="Freeform 117">
                <a:extLst>
                  <a:ext uri="{FF2B5EF4-FFF2-40B4-BE49-F238E27FC236}">
                    <a16:creationId xmlns:a16="http://schemas.microsoft.com/office/drawing/2014/main" id="{9D4790A6-E6BE-7948-83E9-34A005DD91E0}"/>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9" name="TextBox 118">
                <a:extLst>
                  <a:ext uri="{FF2B5EF4-FFF2-40B4-BE49-F238E27FC236}">
                    <a16:creationId xmlns:a16="http://schemas.microsoft.com/office/drawing/2014/main" id="{634E5E2F-7F00-2B4E-93D9-1F23EE257BC4}"/>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grpSp>
          <p:nvGrpSpPr>
            <p:cNvPr id="109" name="Group 108">
              <a:extLst>
                <a:ext uri="{FF2B5EF4-FFF2-40B4-BE49-F238E27FC236}">
                  <a16:creationId xmlns:a16="http://schemas.microsoft.com/office/drawing/2014/main" id="{6F1169E3-BDB0-AD49-86B4-FE220EC9231D}"/>
                </a:ext>
              </a:extLst>
            </p:cNvPr>
            <p:cNvGrpSpPr/>
            <p:nvPr/>
          </p:nvGrpSpPr>
          <p:grpSpPr>
            <a:xfrm>
              <a:off x="8204613" y="5110371"/>
              <a:ext cx="729236" cy="495837"/>
              <a:chOff x="5670962" y="4828436"/>
              <a:chExt cx="729236" cy="495837"/>
            </a:xfrm>
          </p:grpSpPr>
          <p:sp>
            <p:nvSpPr>
              <p:cNvPr id="116" name="Freeform 115">
                <a:extLst>
                  <a:ext uri="{FF2B5EF4-FFF2-40B4-BE49-F238E27FC236}">
                    <a16:creationId xmlns:a16="http://schemas.microsoft.com/office/drawing/2014/main" id="{A4C978A2-9ADF-FB44-BE68-FC2CA28BBB44}"/>
                  </a:ext>
                </a:extLst>
              </p:cNvPr>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7" name="TextBox 116">
                <a:extLst>
                  <a:ext uri="{FF2B5EF4-FFF2-40B4-BE49-F238E27FC236}">
                    <a16:creationId xmlns:a16="http://schemas.microsoft.com/office/drawing/2014/main" id="{5B90F400-8C90-2B49-9E0D-980F8A4B802B}"/>
                  </a:ext>
                </a:extLst>
              </p:cNvPr>
              <p:cNvSpPr txBox="1"/>
              <p:nvPr/>
            </p:nvSpPr>
            <p:spPr>
              <a:xfrm>
                <a:off x="5670962" y="4849499"/>
                <a:ext cx="719087" cy="369332"/>
              </a:xfrm>
              <a:prstGeom prst="rect">
                <a:avLst/>
              </a:prstGeom>
              <a:noFill/>
            </p:spPr>
            <p:txBody>
              <a:bodyPr wrap="square" rtlCol="0">
                <a:spAutoFit/>
              </a:bodyPr>
              <a:lstStyle/>
              <a:p>
                <a:pPr algn="ctr"/>
                <a:r>
                  <a:rPr lang="en-US" sz="900" dirty="0">
                    <a:latin typeface="AhnbergHand"/>
                    <a:cs typeface="AhnbergHand"/>
                  </a:rPr>
                  <a:t>DNS Resolver</a:t>
                </a:r>
              </a:p>
            </p:txBody>
          </p:sp>
        </p:grpSp>
        <p:sp>
          <p:nvSpPr>
            <p:cNvPr id="110" name="Freeform 109">
              <a:extLst>
                <a:ext uri="{FF2B5EF4-FFF2-40B4-BE49-F238E27FC236}">
                  <a16:creationId xmlns:a16="http://schemas.microsoft.com/office/drawing/2014/main" id="{F2D3B7F9-4F64-D74A-9062-AC923C79CD8C}"/>
                </a:ext>
              </a:extLst>
            </p:cNvPr>
            <p:cNvSpPr/>
            <p:nvPr/>
          </p:nvSpPr>
          <p:spPr>
            <a:xfrm>
              <a:off x="7351804" y="4858183"/>
              <a:ext cx="195005" cy="106191"/>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1" name="Freeform 110">
              <a:extLst>
                <a:ext uri="{FF2B5EF4-FFF2-40B4-BE49-F238E27FC236}">
                  <a16:creationId xmlns:a16="http://schemas.microsoft.com/office/drawing/2014/main" id="{D65B9482-5307-8C46-9194-7BCDD038EAFB}"/>
                </a:ext>
              </a:extLst>
            </p:cNvPr>
            <p:cNvSpPr/>
            <p:nvPr/>
          </p:nvSpPr>
          <p:spPr>
            <a:xfrm>
              <a:off x="7356803" y="5024841"/>
              <a:ext cx="326899" cy="114999"/>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2" name="Freeform 111">
              <a:extLst>
                <a:ext uri="{FF2B5EF4-FFF2-40B4-BE49-F238E27FC236}">
                  <a16:creationId xmlns:a16="http://schemas.microsoft.com/office/drawing/2014/main" id="{31DAB425-1A93-3948-B2D7-0588A4462CEE}"/>
                </a:ext>
              </a:extLst>
            </p:cNvPr>
            <p:cNvSpPr/>
            <p:nvPr/>
          </p:nvSpPr>
          <p:spPr>
            <a:xfrm>
              <a:off x="7356804" y="506983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3" name="Freeform 112">
              <a:extLst>
                <a:ext uri="{FF2B5EF4-FFF2-40B4-BE49-F238E27FC236}">
                  <a16:creationId xmlns:a16="http://schemas.microsoft.com/office/drawing/2014/main" id="{BAD908B1-CF10-3042-99FF-4D5EDB096BA7}"/>
                </a:ext>
              </a:extLst>
            </p:cNvPr>
            <p:cNvSpPr/>
            <p:nvPr/>
          </p:nvSpPr>
          <p:spPr>
            <a:xfrm>
              <a:off x="7341801" y="5129839"/>
              <a:ext cx="645019"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4" name="Freeform 113">
              <a:extLst>
                <a:ext uri="{FF2B5EF4-FFF2-40B4-BE49-F238E27FC236}">
                  <a16:creationId xmlns:a16="http://schemas.microsoft.com/office/drawing/2014/main" id="{609DEEA1-47FF-AB4A-A96D-CA2E8481B02C}"/>
                </a:ext>
              </a:extLst>
            </p:cNvPr>
            <p:cNvSpPr/>
            <p:nvPr/>
          </p:nvSpPr>
          <p:spPr>
            <a:xfrm>
              <a:off x="7306801" y="5174838"/>
              <a:ext cx="806339"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5" name="Freeform 114">
              <a:extLst>
                <a:ext uri="{FF2B5EF4-FFF2-40B4-BE49-F238E27FC236}">
                  <a16:creationId xmlns:a16="http://schemas.microsoft.com/office/drawing/2014/main" id="{61DFE24C-05CC-F34D-B6C7-AA9F4BECDBC0}"/>
                </a:ext>
              </a:extLst>
            </p:cNvPr>
            <p:cNvSpPr/>
            <p:nvPr/>
          </p:nvSpPr>
          <p:spPr>
            <a:xfrm>
              <a:off x="7176799" y="5184838"/>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4" name="Freeform 3">
            <a:extLst>
              <a:ext uri="{FF2B5EF4-FFF2-40B4-BE49-F238E27FC236}">
                <a16:creationId xmlns:a16="http://schemas.microsoft.com/office/drawing/2014/main" id="{666B0025-AAF3-9446-A796-F72D7EE1FA24}"/>
              </a:ext>
            </a:extLst>
          </p:cNvPr>
          <p:cNvSpPr/>
          <p:nvPr/>
        </p:nvSpPr>
        <p:spPr>
          <a:xfrm>
            <a:off x="6045868" y="1375547"/>
            <a:ext cx="1546456" cy="675837"/>
          </a:xfrm>
          <a:custGeom>
            <a:avLst/>
            <a:gdLst>
              <a:gd name="connsiteX0" fmla="*/ 0 w 1546456"/>
              <a:gd name="connsiteY0" fmla="*/ 80274 h 675837"/>
              <a:gd name="connsiteX1" fmla="*/ 354932 w 1546456"/>
              <a:gd name="connsiteY1" fmla="*/ 8085 h 675837"/>
              <a:gd name="connsiteX2" fmla="*/ 902369 w 1546456"/>
              <a:gd name="connsiteY2" fmla="*/ 248716 h 675837"/>
              <a:gd name="connsiteX3" fmla="*/ 1509964 w 1546456"/>
              <a:gd name="connsiteY3" fmla="*/ 627711 h 675837"/>
              <a:gd name="connsiteX4" fmla="*/ 1389648 w 1546456"/>
              <a:gd name="connsiteY4" fmla="*/ 471300 h 675837"/>
              <a:gd name="connsiteX5" fmla="*/ 1546058 w 1546456"/>
              <a:gd name="connsiteY5" fmla="*/ 627711 h 675837"/>
              <a:gd name="connsiteX6" fmla="*/ 1425743 w 1546456"/>
              <a:gd name="connsiteY6" fmla="*/ 675837 h 675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46456" h="675837">
                <a:moveTo>
                  <a:pt x="0" y="80274"/>
                </a:moveTo>
                <a:cubicBezTo>
                  <a:pt x="102268" y="30142"/>
                  <a:pt x="204537" y="-19989"/>
                  <a:pt x="354932" y="8085"/>
                </a:cubicBezTo>
                <a:cubicBezTo>
                  <a:pt x="505327" y="36159"/>
                  <a:pt x="709864" y="145445"/>
                  <a:pt x="902369" y="248716"/>
                </a:cubicBezTo>
                <a:cubicBezTo>
                  <a:pt x="1094874" y="351987"/>
                  <a:pt x="1428751" y="590614"/>
                  <a:pt x="1509964" y="627711"/>
                </a:cubicBezTo>
                <a:cubicBezTo>
                  <a:pt x="1591177" y="664808"/>
                  <a:pt x="1383632" y="471300"/>
                  <a:pt x="1389648" y="471300"/>
                </a:cubicBezTo>
                <a:cubicBezTo>
                  <a:pt x="1395664" y="471300"/>
                  <a:pt x="1540042" y="593622"/>
                  <a:pt x="1546058" y="627711"/>
                </a:cubicBezTo>
                <a:cubicBezTo>
                  <a:pt x="1552074" y="661801"/>
                  <a:pt x="1488908" y="668819"/>
                  <a:pt x="1425743" y="6758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DE8EAE7B-DD0F-DC46-B357-D0665AF23428}"/>
              </a:ext>
            </a:extLst>
          </p:cNvPr>
          <p:cNvSpPr/>
          <p:nvPr/>
        </p:nvSpPr>
        <p:spPr>
          <a:xfrm>
            <a:off x="6196263" y="1520353"/>
            <a:ext cx="1347771" cy="612433"/>
          </a:xfrm>
          <a:custGeom>
            <a:avLst/>
            <a:gdLst>
              <a:gd name="connsiteX0" fmla="*/ 0 w 1347771"/>
              <a:gd name="connsiteY0" fmla="*/ 103910 h 612433"/>
              <a:gd name="connsiteX1" fmla="*/ 150395 w 1347771"/>
              <a:gd name="connsiteY1" fmla="*/ 7658 h 612433"/>
              <a:gd name="connsiteX2" fmla="*/ 397042 w 1347771"/>
              <a:gd name="connsiteY2" fmla="*/ 61800 h 612433"/>
              <a:gd name="connsiteX3" fmla="*/ 1118937 w 1347771"/>
              <a:gd name="connsiteY3" fmla="*/ 500952 h 612433"/>
              <a:gd name="connsiteX4" fmla="*/ 1347537 w 1347771"/>
              <a:gd name="connsiteY4" fmla="*/ 603221 h 612433"/>
              <a:gd name="connsiteX5" fmla="*/ 1088858 w 1347771"/>
              <a:gd name="connsiteY5" fmla="*/ 404700 h 612433"/>
              <a:gd name="connsiteX6" fmla="*/ 1323474 w 1347771"/>
              <a:gd name="connsiteY6" fmla="*/ 603221 h 612433"/>
              <a:gd name="connsiteX7" fmla="*/ 1064795 w 1347771"/>
              <a:gd name="connsiteY7" fmla="*/ 561110 h 6124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7771" h="612433">
                <a:moveTo>
                  <a:pt x="0" y="103910"/>
                </a:moveTo>
                <a:cubicBezTo>
                  <a:pt x="42111" y="59293"/>
                  <a:pt x="84222" y="14676"/>
                  <a:pt x="150395" y="7658"/>
                </a:cubicBezTo>
                <a:cubicBezTo>
                  <a:pt x="216568" y="640"/>
                  <a:pt x="235618" y="-20416"/>
                  <a:pt x="397042" y="61800"/>
                </a:cubicBezTo>
                <a:cubicBezTo>
                  <a:pt x="558466" y="144016"/>
                  <a:pt x="960521" y="410715"/>
                  <a:pt x="1118937" y="500952"/>
                </a:cubicBezTo>
                <a:cubicBezTo>
                  <a:pt x="1277353" y="591189"/>
                  <a:pt x="1352550" y="619263"/>
                  <a:pt x="1347537" y="603221"/>
                </a:cubicBezTo>
                <a:cubicBezTo>
                  <a:pt x="1342524" y="587179"/>
                  <a:pt x="1092868" y="404700"/>
                  <a:pt x="1088858" y="404700"/>
                </a:cubicBezTo>
                <a:cubicBezTo>
                  <a:pt x="1084848" y="404700"/>
                  <a:pt x="1327484" y="577153"/>
                  <a:pt x="1323474" y="603221"/>
                </a:cubicBezTo>
                <a:cubicBezTo>
                  <a:pt x="1319464" y="629289"/>
                  <a:pt x="1192129" y="595199"/>
                  <a:pt x="1064795" y="5611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636B6240-8F9C-D247-9BE9-A309F277FCF1}"/>
              </a:ext>
            </a:extLst>
          </p:cNvPr>
          <p:cNvSpPr/>
          <p:nvPr/>
        </p:nvSpPr>
        <p:spPr>
          <a:xfrm>
            <a:off x="6364705" y="1652305"/>
            <a:ext cx="1122044" cy="568857"/>
          </a:xfrm>
          <a:custGeom>
            <a:avLst/>
            <a:gdLst>
              <a:gd name="connsiteX0" fmla="*/ 0 w 1122044"/>
              <a:gd name="connsiteY0" fmla="*/ 38132 h 568857"/>
              <a:gd name="connsiteX1" fmla="*/ 84221 w 1122044"/>
              <a:gd name="connsiteY1" fmla="*/ 2037 h 568857"/>
              <a:gd name="connsiteX2" fmla="*/ 276727 w 1122044"/>
              <a:gd name="connsiteY2" fmla="*/ 92274 h 568857"/>
              <a:gd name="connsiteX3" fmla="*/ 866274 w 1122044"/>
              <a:gd name="connsiteY3" fmla="*/ 465253 h 568857"/>
              <a:gd name="connsiteX4" fmla="*/ 1118937 w 1122044"/>
              <a:gd name="connsiteY4" fmla="*/ 555490 h 568857"/>
              <a:gd name="connsiteX5" fmla="*/ 1010653 w 1122044"/>
              <a:gd name="connsiteY5" fmla="*/ 471269 h 568857"/>
              <a:gd name="connsiteX6" fmla="*/ 1064795 w 1122044"/>
              <a:gd name="connsiteY6" fmla="*/ 555490 h 568857"/>
              <a:gd name="connsiteX7" fmla="*/ 980574 w 1122044"/>
              <a:gd name="connsiteY7" fmla="*/ 567521 h 568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2044" h="568857">
                <a:moveTo>
                  <a:pt x="0" y="38132"/>
                </a:moveTo>
                <a:cubicBezTo>
                  <a:pt x="19050" y="15572"/>
                  <a:pt x="38100" y="-6987"/>
                  <a:pt x="84221" y="2037"/>
                </a:cubicBezTo>
                <a:cubicBezTo>
                  <a:pt x="130342" y="11061"/>
                  <a:pt x="146385" y="15071"/>
                  <a:pt x="276727" y="92274"/>
                </a:cubicBezTo>
                <a:cubicBezTo>
                  <a:pt x="407069" y="169477"/>
                  <a:pt x="725906" y="388050"/>
                  <a:pt x="866274" y="465253"/>
                </a:cubicBezTo>
                <a:cubicBezTo>
                  <a:pt x="1006642" y="542456"/>
                  <a:pt x="1094874" y="554487"/>
                  <a:pt x="1118937" y="555490"/>
                </a:cubicBezTo>
                <a:cubicBezTo>
                  <a:pt x="1143000" y="556493"/>
                  <a:pt x="1019677" y="471269"/>
                  <a:pt x="1010653" y="471269"/>
                </a:cubicBezTo>
                <a:cubicBezTo>
                  <a:pt x="1001629" y="471269"/>
                  <a:pt x="1069808" y="539448"/>
                  <a:pt x="1064795" y="555490"/>
                </a:cubicBezTo>
                <a:cubicBezTo>
                  <a:pt x="1059782" y="571532"/>
                  <a:pt x="1020178" y="569526"/>
                  <a:pt x="980574" y="56752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28973A3D-6677-8944-A43E-79D6CD14CD7C}"/>
              </a:ext>
            </a:extLst>
          </p:cNvPr>
          <p:cNvSpPr/>
          <p:nvPr/>
        </p:nvSpPr>
        <p:spPr>
          <a:xfrm>
            <a:off x="6485021" y="1861500"/>
            <a:ext cx="1016687" cy="448563"/>
          </a:xfrm>
          <a:custGeom>
            <a:avLst/>
            <a:gdLst>
              <a:gd name="connsiteX0" fmla="*/ 0 w 1016687"/>
              <a:gd name="connsiteY0" fmla="*/ 63553 h 448563"/>
              <a:gd name="connsiteX1" fmla="*/ 78205 w 1016687"/>
              <a:gd name="connsiteY1" fmla="*/ 3395 h 448563"/>
              <a:gd name="connsiteX2" fmla="*/ 372979 w 1016687"/>
              <a:gd name="connsiteY2" fmla="*/ 153789 h 448563"/>
              <a:gd name="connsiteX3" fmla="*/ 872290 w 1016687"/>
              <a:gd name="connsiteY3" fmla="*/ 388405 h 448563"/>
              <a:gd name="connsiteX4" fmla="*/ 1016668 w 1016687"/>
              <a:gd name="connsiteY4" fmla="*/ 406453 h 448563"/>
              <a:gd name="connsiteX5" fmla="*/ 866274 w 1016687"/>
              <a:gd name="connsiteY5" fmla="*/ 310200 h 448563"/>
              <a:gd name="connsiteX6" fmla="*/ 1004637 w 1016687"/>
              <a:gd name="connsiteY6" fmla="*/ 424500 h 448563"/>
              <a:gd name="connsiteX7" fmla="*/ 848226 w 1016687"/>
              <a:gd name="connsiteY7" fmla="*/ 448563 h 448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687" h="448563">
                <a:moveTo>
                  <a:pt x="0" y="63553"/>
                </a:moveTo>
                <a:cubicBezTo>
                  <a:pt x="8021" y="25954"/>
                  <a:pt x="16042" y="-11644"/>
                  <a:pt x="78205" y="3395"/>
                </a:cubicBezTo>
                <a:cubicBezTo>
                  <a:pt x="140368" y="18434"/>
                  <a:pt x="240632" y="89621"/>
                  <a:pt x="372979" y="153789"/>
                </a:cubicBezTo>
                <a:cubicBezTo>
                  <a:pt x="505326" y="217957"/>
                  <a:pt x="765009" y="346294"/>
                  <a:pt x="872290" y="388405"/>
                </a:cubicBezTo>
                <a:cubicBezTo>
                  <a:pt x="979571" y="430516"/>
                  <a:pt x="1017671" y="419487"/>
                  <a:pt x="1016668" y="406453"/>
                </a:cubicBezTo>
                <a:cubicBezTo>
                  <a:pt x="1015665" y="393419"/>
                  <a:pt x="868279" y="307192"/>
                  <a:pt x="866274" y="310200"/>
                </a:cubicBezTo>
                <a:cubicBezTo>
                  <a:pt x="864269" y="313208"/>
                  <a:pt x="1007645" y="401440"/>
                  <a:pt x="1004637" y="424500"/>
                </a:cubicBezTo>
                <a:cubicBezTo>
                  <a:pt x="1001629" y="447560"/>
                  <a:pt x="924927" y="448061"/>
                  <a:pt x="848226" y="44856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reeform 7">
            <a:extLst>
              <a:ext uri="{FF2B5EF4-FFF2-40B4-BE49-F238E27FC236}">
                <a16:creationId xmlns:a16="http://schemas.microsoft.com/office/drawing/2014/main" id="{CE80FA8D-A32B-0942-A820-A641C5709AD3}"/>
              </a:ext>
            </a:extLst>
          </p:cNvPr>
          <p:cNvSpPr/>
          <p:nvPr/>
        </p:nvSpPr>
        <p:spPr>
          <a:xfrm>
            <a:off x="6653463" y="2098904"/>
            <a:ext cx="822777" cy="297839"/>
          </a:xfrm>
          <a:custGeom>
            <a:avLst/>
            <a:gdLst>
              <a:gd name="connsiteX0" fmla="*/ 0 w 822777"/>
              <a:gd name="connsiteY0" fmla="*/ 18654 h 297839"/>
              <a:gd name="connsiteX1" fmla="*/ 162426 w 822777"/>
              <a:gd name="connsiteY1" fmla="*/ 12638 h 297839"/>
              <a:gd name="connsiteX2" fmla="*/ 553453 w 822777"/>
              <a:gd name="connsiteY2" fmla="*/ 163033 h 297839"/>
              <a:gd name="connsiteX3" fmla="*/ 818148 w 822777"/>
              <a:gd name="connsiteY3" fmla="*/ 265301 h 297839"/>
              <a:gd name="connsiteX4" fmla="*/ 727911 w 822777"/>
              <a:gd name="connsiteY4" fmla="*/ 144985 h 297839"/>
              <a:gd name="connsiteX5" fmla="*/ 806116 w 822777"/>
              <a:gd name="connsiteY5" fmla="*/ 277333 h 297839"/>
              <a:gd name="connsiteX6" fmla="*/ 661737 w 822777"/>
              <a:gd name="connsiteY6" fmla="*/ 295380 h 297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22777" h="297839">
                <a:moveTo>
                  <a:pt x="0" y="18654"/>
                </a:moveTo>
                <a:cubicBezTo>
                  <a:pt x="35092" y="3614"/>
                  <a:pt x="70184" y="-11425"/>
                  <a:pt x="162426" y="12638"/>
                </a:cubicBezTo>
                <a:cubicBezTo>
                  <a:pt x="254668" y="36701"/>
                  <a:pt x="553453" y="163033"/>
                  <a:pt x="553453" y="163033"/>
                </a:cubicBezTo>
                <a:cubicBezTo>
                  <a:pt x="662740" y="205144"/>
                  <a:pt x="789072" y="268309"/>
                  <a:pt x="818148" y="265301"/>
                </a:cubicBezTo>
                <a:cubicBezTo>
                  <a:pt x="847224" y="262293"/>
                  <a:pt x="729916" y="142980"/>
                  <a:pt x="727911" y="144985"/>
                </a:cubicBezTo>
                <a:cubicBezTo>
                  <a:pt x="725906" y="146990"/>
                  <a:pt x="817145" y="252267"/>
                  <a:pt x="806116" y="277333"/>
                </a:cubicBezTo>
                <a:cubicBezTo>
                  <a:pt x="795087" y="302399"/>
                  <a:pt x="728412" y="298889"/>
                  <a:pt x="661737" y="29538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F125D17D-F0A7-DC4C-808D-AC012689D3BF}"/>
              </a:ext>
            </a:extLst>
          </p:cNvPr>
          <p:cNvSpPr/>
          <p:nvPr/>
        </p:nvSpPr>
        <p:spPr>
          <a:xfrm>
            <a:off x="6785811" y="2267953"/>
            <a:ext cx="667818" cy="216568"/>
          </a:xfrm>
          <a:custGeom>
            <a:avLst/>
            <a:gdLst>
              <a:gd name="connsiteX0" fmla="*/ 0 w 667818"/>
              <a:gd name="connsiteY0" fmla="*/ 0 h 216568"/>
              <a:gd name="connsiteX1" fmla="*/ 180473 w 667818"/>
              <a:gd name="connsiteY1" fmla="*/ 12031 h 216568"/>
              <a:gd name="connsiteX2" fmla="*/ 463215 w 667818"/>
              <a:gd name="connsiteY2" fmla="*/ 114300 h 216568"/>
              <a:gd name="connsiteX3" fmla="*/ 667752 w 667818"/>
              <a:gd name="connsiteY3" fmla="*/ 138363 h 216568"/>
              <a:gd name="connsiteX4" fmla="*/ 487278 w 667818"/>
              <a:gd name="connsiteY4" fmla="*/ 66173 h 216568"/>
              <a:gd name="connsiteX5" fmla="*/ 637673 w 667818"/>
              <a:gd name="connsiteY5" fmla="*/ 138363 h 216568"/>
              <a:gd name="connsiteX6" fmla="*/ 535405 w 667818"/>
              <a:gd name="connsiteY6" fmla="*/ 216568 h 216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7818" h="216568">
                <a:moveTo>
                  <a:pt x="0" y="0"/>
                </a:moveTo>
                <a:lnTo>
                  <a:pt x="180473" y="12031"/>
                </a:lnTo>
                <a:cubicBezTo>
                  <a:pt x="257676" y="31081"/>
                  <a:pt x="382002" y="93245"/>
                  <a:pt x="463215" y="114300"/>
                </a:cubicBezTo>
                <a:cubicBezTo>
                  <a:pt x="544428" y="135355"/>
                  <a:pt x="663742" y="146384"/>
                  <a:pt x="667752" y="138363"/>
                </a:cubicBezTo>
                <a:cubicBezTo>
                  <a:pt x="671762" y="130342"/>
                  <a:pt x="492291" y="66173"/>
                  <a:pt x="487278" y="66173"/>
                </a:cubicBezTo>
                <a:cubicBezTo>
                  <a:pt x="482265" y="66173"/>
                  <a:pt x="629652" y="113297"/>
                  <a:pt x="637673" y="138363"/>
                </a:cubicBezTo>
                <a:cubicBezTo>
                  <a:pt x="645694" y="163429"/>
                  <a:pt x="590549" y="189998"/>
                  <a:pt x="535405" y="21656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11">
            <a:extLst>
              <a:ext uri="{FF2B5EF4-FFF2-40B4-BE49-F238E27FC236}">
                <a16:creationId xmlns:a16="http://schemas.microsoft.com/office/drawing/2014/main" id="{29AEB7A9-F6A3-9043-935A-340247187734}"/>
              </a:ext>
            </a:extLst>
          </p:cNvPr>
          <p:cNvSpPr/>
          <p:nvPr/>
        </p:nvSpPr>
        <p:spPr>
          <a:xfrm>
            <a:off x="4203993" y="2243483"/>
            <a:ext cx="1247512" cy="896759"/>
          </a:xfrm>
          <a:custGeom>
            <a:avLst/>
            <a:gdLst>
              <a:gd name="connsiteX0" fmla="*/ 1138028 w 1247512"/>
              <a:gd name="connsiteY0" fmla="*/ 896759 h 896759"/>
              <a:gd name="connsiteX1" fmla="*/ 1150060 w 1247512"/>
              <a:gd name="connsiteY1" fmla="*/ 644096 h 896759"/>
              <a:gd name="connsiteX2" fmla="*/ 97296 w 1247512"/>
              <a:gd name="connsiteY2" fmla="*/ 301196 h 896759"/>
              <a:gd name="connsiteX3" fmla="*/ 73233 w 1247512"/>
              <a:gd name="connsiteY3" fmla="*/ 114706 h 896759"/>
              <a:gd name="connsiteX4" fmla="*/ 331912 w 1247512"/>
              <a:gd name="connsiteY4" fmla="*/ 30485 h 896759"/>
              <a:gd name="connsiteX5" fmla="*/ 205581 w 1247512"/>
              <a:gd name="connsiteY5" fmla="*/ 406 h 896759"/>
              <a:gd name="connsiteX6" fmla="*/ 331912 w 1247512"/>
              <a:gd name="connsiteY6" fmla="*/ 48533 h 896759"/>
              <a:gd name="connsiteX7" fmla="*/ 307849 w 1247512"/>
              <a:gd name="connsiteY7" fmla="*/ 126738 h 8967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47512" h="896759">
                <a:moveTo>
                  <a:pt x="1138028" y="896759"/>
                </a:moveTo>
                <a:cubicBezTo>
                  <a:pt x="1230771" y="820057"/>
                  <a:pt x="1323515" y="743356"/>
                  <a:pt x="1150060" y="644096"/>
                </a:cubicBezTo>
                <a:cubicBezTo>
                  <a:pt x="976605" y="544835"/>
                  <a:pt x="276767" y="389428"/>
                  <a:pt x="97296" y="301196"/>
                </a:cubicBezTo>
                <a:cubicBezTo>
                  <a:pt x="-82175" y="212964"/>
                  <a:pt x="34130" y="159825"/>
                  <a:pt x="73233" y="114706"/>
                </a:cubicBezTo>
                <a:cubicBezTo>
                  <a:pt x="112336" y="69587"/>
                  <a:pt x="309854" y="49535"/>
                  <a:pt x="331912" y="30485"/>
                </a:cubicBezTo>
                <a:cubicBezTo>
                  <a:pt x="353970" y="11435"/>
                  <a:pt x="205581" y="-2602"/>
                  <a:pt x="205581" y="406"/>
                </a:cubicBezTo>
                <a:cubicBezTo>
                  <a:pt x="205581" y="3414"/>
                  <a:pt x="314867" y="27478"/>
                  <a:pt x="331912" y="48533"/>
                </a:cubicBezTo>
                <a:cubicBezTo>
                  <a:pt x="348957" y="69588"/>
                  <a:pt x="328403" y="98163"/>
                  <a:pt x="307849" y="12673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85687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7E701-EDC0-73B4-377E-30F12B0D54B1}"/>
              </a:ext>
            </a:extLst>
          </p:cNvPr>
          <p:cNvSpPr>
            <a:spLocks noGrp="1"/>
          </p:cNvSpPr>
          <p:nvPr>
            <p:ph type="title"/>
          </p:nvPr>
        </p:nvSpPr>
        <p:spPr/>
        <p:txBody>
          <a:bodyPr/>
          <a:lstStyle/>
          <a:p>
            <a:r>
              <a:rPr lang="en-AU" dirty="0"/>
              <a:t>The DNS is a mystery</a:t>
            </a:r>
          </a:p>
        </p:txBody>
      </p:sp>
      <p:sp>
        <p:nvSpPr>
          <p:cNvPr id="3" name="Content Placeholder 2">
            <a:extLst>
              <a:ext uri="{FF2B5EF4-FFF2-40B4-BE49-F238E27FC236}">
                <a16:creationId xmlns:a16="http://schemas.microsoft.com/office/drawing/2014/main" id="{D62DE730-83CD-E5B3-64A7-EC3577C559A3}"/>
              </a:ext>
            </a:extLst>
          </p:cNvPr>
          <p:cNvSpPr>
            <a:spLocks noGrp="1"/>
          </p:cNvSpPr>
          <p:nvPr>
            <p:ph idx="1"/>
          </p:nvPr>
        </p:nvSpPr>
        <p:spPr/>
        <p:txBody>
          <a:bodyPr/>
          <a:lstStyle/>
          <a:p>
            <a:r>
              <a:rPr lang="en-AU" dirty="0" err="1"/>
              <a:t>Noone</a:t>
            </a:r>
            <a:r>
              <a:rPr lang="en-AU" dirty="0"/>
              <a:t> can track where your query might go</a:t>
            </a:r>
          </a:p>
          <a:p>
            <a:r>
              <a:rPr lang="en-AU" dirty="0" err="1"/>
              <a:t>Noone</a:t>
            </a:r>
            <a:r>
              <a:rPr lang="en-AU" dirty="0"/>
              <a:t> can say how many additional queries you might trigger </a:t>
            </a:r>
          </a:p>
          <a:p>
            <a:r>
              <a:rPr lang="en-AU" dirty="0" err="1"/>
              <a:t>Noone</a:t>
            </a:r>
            <a:r>
              <a:rPr lang="en-AU" dirty="0"/>
              <a:t> can tell where your answer came from</a:t>
            </a:r>
          </a:p>
          <a:p>
            <a:r>
              <a:rPr lang="en-AU" dirty="0"/>
              <a:t>Its really hard to tell if the answer is correct</a:t>
            </a:r>
          </a:p>
        </p:txBody>
      </p:sp>
    </p:spTree>
    <p:extLst>
      <p:ext uri="{BB962C8B-B14F-4D97-AF65-F5344CB8AC3E}">
        <p14:creationId xmlns:p14="http://schemas.microsoft.com/office/powerpoint/2010/main" val="21994872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2BB1B-51F5-254C-A14B-28284EC31BFA}"/>
              </a:ext>
            </a:extLst>
          </p:cNvPr>
          <p:cNvSpPr>
            <a:spLocks noGrp="1"/>
          </p:cNvSpPr>
          <p:nvPr>
            <p:ph type="title"/>
          </p:nvPr>
        </p:nvSpPr>
        <p:spPr/>
        <p:txBody>
          <a:bodyPr/>
          <a:lstStyle/>
          <a:p>
            <a:r>
              <a:rPr lang="en-AU" dirty="0">
                <a:solidFill>
                  <a:srgbClr val="7F5F00"/>
                </a:solidFill>
              </a:rPr>
              <a:t>DNS Privacy Issues</a:t>
            </a:r>
          </a:p>
        </p:txBody>
      </p:sp>
      <p:sp>
        <p:nvSpPr>
          <p:cNvPr id="3" name="Content Placeholder 2">
            <a:extLst>
              <a:ext uri="{FF2B5EF4-FFF2-40B4-BE49-F238E27FC236}">
                <a16:creationId xmlns:a16="http://schemas.microsoft.com/office/drawing/2014/main" id="{ED70C472-9EF3-4F45-9A6F-BB962EC58329}"/>
              </a:ext>
            </a:extLst>
          </p:cNvPr>
          <p:cNvSpPr>
            <a:spLocks noGrp="1"/>
          </p:cNvSpPr>
          <p:nvPr>
            <p:ph idx="1"/>
          </p:nvPr>
        </p:nvSpPr>
        <p:spPr/>
        <p:txBody>
          <a:bodyPr/>
          <a:lstStyle/>
          <a:p>
            <a:r>
              <a:rPr lang="en-AU" dirty="0"/>
              <a:t>Lots of actors get to see what I do in the DNS</a:t>
            </a:r>
          </a:p>
          <a:p>
            <a:pPr lvl="1"/>
            <a:r>
              <a:rPr lang="en-AU" dirty="0"/>
              <a:t>My platform</a:t>
            </a:r>
          </a:p>
          <a:p>
            <a:pPr lvl="1"/>
            <a:r>
              <a:rPr lang="en-AU" dirty="0"/>
              <a:t>My ISP’s recursive resolver</a:t>
            </a:r>
          </a:p>
          <a:p>
            <a:pPr lvl="1"/>
            <a:r>
              <a:rPr lang="en-AU" dirty="0"/>
              <a:t>Their forwarding resolver, if they have one</a:t>
            </a:r>
          </a:p>
          <a:p>
            <a:pPr lvl="1"/>
            <a:r>
              <a:rPr lang="en-AU" dirty="0"/>
              <a:t>Authoritative Name servers</a:t>
            </a:r>
          </a:p>
          <a:p>
            <a:pPr lvl="1"/>
            <a:r>
              <a:rPr lang="en-AU" dirty="0"/>
              <a:t>Snoopers on the wire</a:t>
            </a:r>
          </a:p>
          <a:p>
            <a:r>
              <a:rPr lang="en-AU" dirty="0"/>
              <a:t>Can we make it harder for these “others” to snoop on me?</a:t>
            </a:r>
          </a:p>
        </p:txBody>
      </p:sp>
    </p:spTree>
    <p:extLst>
      <p:ext uri="{BB962C8B-B14F-4D97-AF65-F5344CB8AC3E}">
        <p14:creationId xmlns:p14="http://schemas.microsoft.com/office/powerpoint/2010/main" val="288724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676AC-D37C-28E6-02EA-12DBAB2CB8A1}"/>
              </a:ext>
            </a:extLst>
          </p:cNvPr>
          <p:cNvSpPr>
            <a:spLocks noGrp="1"/>
          </p:cNvSpPr>
          <p:nvPr>
            <p:ph type="title"/>
          </p:nvPr>
        </p:nvSpPr>
        <p:spPr>
          <a:xfrm>
            <a:off x="838200" y="365125"/>
            <a:ext cx="11353800" cy="1325563"/>
          </a:xfrm>
        </p:spPr>
        <p:txBody>
          <a:bodyPr/>
          <a:lstStyle/>
          <a:p>
            <a:r>
              <a:rPr lang="en-AU" dirty="0"/>
              <a:t>I. DNS Privacy – </a:t>
            </a:r>
            <a:r>
              <a:rPr lang="en-AU" dirty="0" err="1"/>
              <a:t>Qname</a:t>
            </a:r>
            <a:r>
              <a:rPr lang="en-AU" dirty="0"/>
              <a:t> Minimisation</a:t>
            </a:r>
          </a:p>
        </p:txBody>
      </p:sp>
      <p:sp>
        <p:nvSpPr>
          <p:cNvPr id="3" name="Content Placeholder 2">
            <a:extLst>
              <a:ext uri="{FF2B5EF4-FFF2-40B4-BE49-F238E27FC236}">
                <a16:creationId xmlns:a16="http://schemas.microsoft.com/office/drawing/2014/main" id="{0120DF8A-FA9F-495C-F49A-1AEC284DCE67}"/>
              </a:ext>
            </a:extLst>
          </p:cNvPr>
          <p:cNvSpPr>
            <a:spLocks noGrp="1"/>
          </p:cNvSpPr>
          <p:nvPr>
            <p:ph idx="1"/>
          </p:nvPr>
        </p:nvSpPr>
        <p:spPr/>
        <p:txBody>
          <a:bodyPr/>
          <a:lstStyle/>
          <a:p>
            <a:r>
              <a:rPr lang="en-AU" dirty="0"/>
              <a:t>DNS name resolution has two parts: discovery of the name server of the terminal DNS zone, and then resolution by asking that name server the query name and query type</a:t>
            </a:r>
          </a:p>
          <a:p>
            <a:r>
              <a:rPr lang="en-AU" dirty="0"/>
              <a:t>The DNS “overshares” information using the full query name during discovery </a:t>
            </a:r>
          </a:p>
        </p:txBody>
      </p:sp>
    </p:spTree>
    <p:extLst>
      <p:ext uri="{BB962C8B-B14F-4D97-AF65-F5344CB8AC3E}">
        <p14:creationId xmlns:p14="http://schemas.microsoft.com/office/powerpoint/2010/main" val="34348017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203BE-411A-CB42-AEF9-0D4969660DDB}"/>
              </a:ext>
            </a:extLst>
          </p:cNvPr>
          <p:cNvSpPr>
            <a:spLocks noGrp="1"/>
          </p:cNvSpPr>
          <p:nvPr>
            <p:ph type="title"/>
          </p:nvPr>
        </p:nvSpPr>
        <p:spPr/>
        <p:txBody>
          <a:bodyPr/>
          <a:lstStyle/>
          <a:p>
            <a:r>
              <a:rPr lang="en-AU" dirty="0"/>
              <a:t>DNS oversharing</a:t>
            </a:r>
          </a:p>
        </p:txBody>
      </p:sp>
      <p:sp>
        <p:nvSpPr>
          <p:cNvPr id="3" name="Content Placeholder 2">
            <a:extLst>
              <a:ext uri="{FF2B5EF4-FFF2-40B4-BE49-F238E27FC236}">
                <a16:creationId xmlns:a16="http://schemas.microsoft.com/office/drawing/2014/main" id="{F15466C1-0548-5644-B7C1-13C45B86E3E7}"/>
              </a:ext>
            </a:extLst>
          </p:cNvPr>
          <p:cNvSpPr>
            <a:spLocks noGrp="1"/>
          </p:cNvSpPr>
          <p:nvPr>
            <p:ph idx="1"/>
          </p:nvPr>
        </p:nvSpPr>
        <p:spPr/>
        <p:txBody>
          <a:bodyPr/>
          <a:lstStyle/>
          <a:p>
            <a:pPr marL="0" indent="0">
              <a:buNone/>
            </a:pPr>
            <a:r>
              <a:rPr lang="en-AU" dirty="0"/>
              <a:t>The DNS uses the full query name to discover the identity of the name servers for the query name</a:t>
            </a:r>
          </a:p>
          <a:p>
            <a:pPr marL="457189" lvl="1" indent="0">
              <a:buNone/>
            </a:pPr>
            <a:endParaRPr lang="en-AU" dirty="0"/>
          </a:p>
          <a:p>
            <a:pPr marL="457189" lvl="1" indent="0">
              <a:buNone/>
            </a:pPr>
            <a:r>
              <a:rPr lang="en-AU" dirty="0"/>
              <a:t>Hi root server, I want to resolve </a:t>
            </a:r>
            <a:r>
              <a:rPr lang="en-AU" dirty="0" err="1">
                <a:hlinkClick r:id="rId2"/>
              </a:rPr>
              <a:t>www.example.com</a:t>
            </a:r>
            <a:endParaRPr lang="en-AU" dirty="0"/>
          </a:p>
          <a:p>
            <a:pPr marL="457189" lvl="1" indent="0">
              <a:buNone/>
            </a:pPr>
            <a:r>
              <a:rPr lang="en-AU" dirty="0"/>
              <a:t>	Not me – try asking the servers for .com</a:t>
            </a:r>
          </a:p>
          <a:p>
            <a:pPr marL="457189" lvl="1" indent="0">
              <a:buNone/>
            </a:pPr>
            <a:r>
              <a:rPr lang="en-AU" dirty="0"/>
              <a:t>Hi .com server, I want to resolve </a:t>
            </a:r>
            <a:r>
              <a:rPr lang="en-AU" dirty="0" err="1">
                <a:hlinkClick r:id="rId2"/>
              </a:rPr>
              <a:t>www.example.com</a:t>
            </a:r>
            <a:endParaRPr lang="en-AU" dirty="0"/>
          </a:p>
          <a:p>
            <a:pPr marL="457189" lvl="1" indent="0">
              <a:buNone/>
            </a:pPr>
            <a:r>
              <a:rPr lang="en-AU" dirty="0"/>
              <a:t>	Not me – try asking the servers for </a:t>
            </a:r>
            <a:r>
              <a:rPr lang="en-AU" dirty="0" err="1"/>
              <a:t>example.com</a:t>
            </a:r>
            <a:endParaRPr lang="en-AU" dirty="0"/>
          </a:p>
          <a:p>
            <a:pPr marL="457189" lvl="1" indent="0">
              <a:buNone/>
            </a:pPr>
            <a:r>
              <a:rPr lang="en-AU" dirty="0"/>
              <a:t>Hi </a:t>
            </a:r>
            <a:r>
              <a:rPr lang="en-AU" dirty="0" err="1"/>
              <a:t>example.com</a:t>
            </a:r>
            <a:r>
              <a:rPr lang="en-AU" dirty="0"/>
              <a:t> server, I want to resolve </a:t>
            </a:r>
            <a:r>
              <a:rPr lang="en-AU" dirty="0" err="1">
                <a:hlinkClick r:id="rId2"/>
              </a:rPr>
              <a:t>www.example.com</a:t>
            </a:r>
            <a:endParaRPr lang="en-AU" dirty="0"/>
          </a:p>
          <a:p>
            <a:pPr marL="457189" lvl="1" indent="0">
              <a:buNone/>
            </a:pPr>
            <a:r>
              <a:rPr lang="en-AU" dirty="0"/>
              <a:t>	Sure – its 93.184.216.34</a:t>
            </a:r>
          </a:p>
        </p:txBody>
      </p:sp>
    </p:spTree>
    <p:extLst>
      <p:ext uri="{BB962C8B-B14F-4D97-AF65-F5344CB8AC3E}">
        <p14:creationId xmlns:p14="http://schemas.microsoft.com/office/powerpoint/2010/main" val="1774126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203BE-411A-CB42-AEF9-0D4969660DDB}"/>
              </a:ext>
            </a:extLst>
          </p:cNvPr>
          <p:cNvSpPr>
            <a:spLocks noGrp="1"/>
          </p:cNvSpPr>
          <p:nvPr>
            <p:ph type="title"/>
          </p:nvPr>
        </p:nvSpPr>
        <p:spPr/>
        <p:txBody>
          <a:bodyPr/>
          <a:lstStyle/>
          <a:p>
            <a:r>
              <a:rPr lang="en-AU" dirty="0"/>
              <a:t>The DNS is overly chatty</a:t>
            </a:r>
          </a:p>
        </p:txBody>
      </p:sp>
      <p:sp>
        <p:nvSpPr>
          <p:cNvPr id="3" name="Content Placeholder 2">
            <a:extLst>
              <a:ext uri="{FF2B5EF4-FFF2-40B4-BE49-F238E27FC236}">
                <a16:creationId xmlns:a16="http://schemas.microsoft.com/office/drawing/2014/main" id="{F15466C1-0548-5644-B7C1-13C45B86E3E7}"/>
              </a:ext>
            </a:extLst>
          </p:cNvPr>
          <p:cNvSpPr>
            <a:spLocks noGrp="1"/>
          </p:cNvSpPr>
          <p:nvPr>
            <p:ph idx="1"/>
          </p:nvPr>
        </p:nvSpPr>
        <p:spPr/>
        <p:txBody>
          <a:bodyPr/>
          <a:lstStyle/>
          <a:p>
            <a:pPr marL="0" indent="0">
              <a:buNone/>
            </a:pPr>
            <a:r>
              <a:rPr lang="en-AU" dirty="0"/>
              <a:t>Is there an alternative approach to name server discovery that strips the query name in iterative search for a zone’s servers?</a:t>
            </a:r>
          </a:p>
          <a:p>
            <a:pPr marL="457189" lvl="1" indent="0">
              <a:buNone/>
            </a:pPr>
            <a:r>
              <a:rPr lang="en-AU" dirty="0"/>
              <a:t>Yes – the extra information was inserted into the query to make the protocol simpler and slightly more efficient in some cases</a:t>
            </a:r>
          </a:p>
          <a:p>
            <a:pPr marL="457189" lvl="1" indent="0">
              <a:buNone/>
            </a:pPr>
            <a:r>
              <a:rPr lang="en-AU" dirty="0"/>
              <a:t>But we can alter query behaviour to only expose as much as is necessary to the folk who need to know in order to answer the query</a:t>
            </a:r>
          </a:p>
          <a:p>
            <a:pPr marL="457189" lvl="1" indent="0">
              <a:buNone/>
            </a:pPr>
            <a:endParaRPr lang="en-AU" dirty="0"/>
          </a:p>
        </p:txBody>
      </p:sp>
    </p:spTree>
    <p:extLst>
      <p:ext uri="{BB962C8B-B14F-4D97-AF65-F5344CB8AC3E}">
        <p14:creationId xmlns:p14="http://schemas.microsoft.com/office/powerpoint/2010/main" val="2042095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A9956-5488-69E8-BE4A-F222F9AA8742}"/>
              </a:ext>
            </a:extLst>
          </p:cNvPr>
          <p:cNvSpPr>
            <a:spLocks noGrp="1"/>
          </p:cNvSpPr>
          <p:nvPr>
            <p:ph type="title"/>
          </p:nvPr>
        </p:nvSpPr>
        <p:spPr/>
        <p:txBody>
          <a:bodyPr/>
          <a:lstStyle/>
          <a:p>
            <a:r>
              <a:rPr lang="en-AU" dirty="0"/>
              <a:t>Why…</a:t>
            </a:r>
          </a:p>
        </p:txBody>
      </p:sp>
      <p:sp>
        <p:nvSpPr>
          <p:cNvPr id="3" name="Content Placeholder 2">
            <a:extLst>
              <a:ext uri="{FF2B5EF4-FFF2-40B4-BE49-F238E27FC236}">
                <a16:creationId xmlns:a16="http://schemas.microsoft.com/office/drawing/2014/main" id="{64FE709F-E371-B8CD-6F59-8B0582DB6561}"/>
              </a:ext>
            </a:extLst>
          </p:cNvPr>
          <p:cNvSpPr>
            <a:spLocks noGrp="1"/>
          </p:cNvSpPr>
          <p:nvPr>
            <p:ph idx="1"/>
          </p:nvPr>
        </p:nvSpPr>
        <p:spPr/>
        <p:txBody>
          <a:bodyPr/>
          <a:lstStyle/>
          <a:p>
            <a:pPr marL="0" indent="0">
              <a:buNone/>
            </a:pPr>
            <a:r>
              <a:rPr lang="en-AU" dirty="0"/>
              <a:t>Are we interested in the Internet’s name infrastructure, given that APNIC is an IP address registry operator?</a:t>
            </a:r>
          </a:p>
          <a:p>
            <a:pPr lvl="1"/>
            <a:r>
              <a:rPr lang="en-AU" dirty="0"/>
              <a:t>Because names and addresses are dependant on each other to provide a common and coherent infrastructure for Internet applications</a:t>
            </a:r>
          </a:p>
          <a:p>
            <a:pPr lvl="1"/>
            <a:r>
              <a:rPr lang="en-AU" dirty="0"/>
              <a:t>Given the fractures in the address infrastructure because of the incomplete deployment of IPv6 and the  extensive use of NATs, we are increasingly relying on the name infrastructure to provide coherence to the Internet</a:t>
            </a:r>
          </a:p>
          <a:p>
            <a:pPr lvl="1"/>
            <a:r>
              <a:rPr lang="en-AU" dirty="0"/>
              <a:t>So our interest in Internet infrastructure extends to names and namespaces and the DNS as a name resolution protocol </a:t>
            </a:r>
          </a:p>
          <a:p>
            <a:pPr marL="0" indent="0">
              <a:buNone/>
            </a:pPr>
            <a:r>
              <a:rPr lang="en-AU" dirty="0"/>
              <a:t>So lets dive into the world of names and the DNS!</a:t>
            </a:r>
          </a:p>
        </p:txBody>
      </p:sp>
    </p:spTree>
    <p:extLst>
      <p:ext uri="{BB962C8B-B14F-4D97-AF65-F5344CB8AC3E}">
        <p14:creationId xmlns:p14="http://schemas.microsoft.com/office/powerpoint/2010/main" val="4280107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90D8-4055-1642-AD5C-3B80CFC8D691}"/>
              </a:ext>
            </a:extLst>
          </p:cNvPr>
          <p:cNvSpPr>
            <a:spLocks noGrp="1"/>
          </p:cNvSpPr>
          <p:nvPr>
            <p:ph type="title"/>
          </p:nvPr>
        </p:nvSpPr>
        <p:spPr/>
        <p:txBody>
          <a:bodyPr/>
          <a:lstStyle/>
          <a:p>
            <a:r>
              <a:rPr lang="en-AU" dirty="0"/>
              <a:t>Example of QNAME Minimisation</a:t>
            </a:r>
          </a:p>
        </p:txBody>
      </p:sp>
      <p:sp>
        <p:nvSpPr>
          <p:cNvPr id="3" name="Content Placeholder 2">
            <a:extLst>
              <a:ext uri="{FF2B5EF4-FFF2-40B4-BE49-F238E27FC236}">
                <a16:creationId xmlns:a16="http://schemas.microsoft.com/office/drawing/2014/main" id="{C4CD6C62-DB86-EA4E-9976-0CEE438E860A}"/>
              </a:ext>
            </a:extLst>
          </p:cNvPr>
          <p:cNvSpPr>
            <a:spLocks noGrp="1"/>
          </p:cNvSpPr>
          <p:nvPr>
            <p:ph idx="1"/>
          </p:nvPr>
        </p:nvSpPr>
        <p:spPr/>
        <p:txBody>
          <a:bodyPr/>
          <a:lstStyle/>
          <a:p>
            <a:pPr marL="0" indent="0">
              <a:buNone/>
            </a:pPr>
            <a:r>
              <a:rPr lang="en-AU" dirty="0"/>
              <a:t>Ask the authoritative server for a zone for the NS records of the next zone:</a:t>
            </a:r>
          </a:p>
          <a:p>
            <a:pPr marL="457189" lvl="1" indent="0">
              <a:buNone/>
            </a:pPr>
            <a:endParaRPr lang="en-AU" dirty="0"/>
          </a:p>
          <a:p>
            <a:pPr marL="457189" lvl="1" indent="0">
              <a:buNone/>
            </a:pPr>
            <a:r>
              <a:rPr lang="en-AU" dirty="0"/>
              <a:t>Hi Root server, I want to know the nameservers for </a:t>
            </a:r>
            <a:r>
              <a:rPr lang="en-AU" dirty="0">
                <a:hlinkClick r:id="rId2"/>
              </a:rPr>
              <a:t>com</a:t>
            </a:r>
            <a:endParaRPr lang="en-AU" dirty="0"/>
          </a:p>
          <a:p>
            <a:pPr marL="457189" lvl="1" indent="0">
              <a:buNone/>
            </a:pPr>
            <a:r>
              <a:rPr lang="en-AU" dirty="0"/>
              <a:t>	Sure, here are the servers for .com</a:t>
            </a:r>
          </a:p>
          <a:p>
            <a:pPr marL="457189" lvl="1" indent="0">
              <a:buNone/>
            </a:pPr>
            <a:r>
              <a:rPr lang="en-AU" dirty="0"/>
              <a:t>Hi .com server, I want to know the nameservers for </a:t>
            </a:r>
            <a:r>
              <a:rPr lang="en-AU" dirty="0" err="1">
                <a:hlinkClick r:id="rId3"/>
              </a:rPr>
              <a:t>example.com</a:t>
            </a:r>
            <a:endParaRPr lang="en-AU" dirty="0"/>
          </a:p>
          <a:p>
            <a:pPr marL="457189" lvl="1" indent="0">
              <a:buNone/>
            </a:pPr>
            <a:r>
              <a:rPr lang="en-AU" dirty="0"/>
              <a:t>	Sure, here are the servers for </a:t>
            </a:r>
            <a:r>
              <a:rPr lang="en-AU" dirty="0" err="1"/>
              <a:t>example.com</a:t>
            </a:r>
            <a:endParaRPr lang="en-AU" dirty="0"/>
          </a:p>
          <a:p>
            <a:pPr marL="457189" lvl="1" indent="0">
              <a:buNone/>
            </a:pPr>
            <a:r>
              <a:rPr lang="en-AU" dirty="0"/>
              <a:t>Hi </a:t>
            </a:r>
            <a:r>
              <a:rPr lang="en-AU" dirty="0" err="1"/>
              <a:t>example.com</a:t>
            </a:r>
            <a:r>
              <a:rPr lang="en-AU" dirty="0"/>
              <a:t> server, I want to resolve </a:t>
            </a:r>
            <a:r>
              <a:rPr lang="en-AU" dirty="0" err="1">
                <a:hlinkClick r:id="rId2"/>
              </a:rPr>
              <a:t>www.example.com</a:t>
            </a:r>
            <a:endParaRPr lang="en-AU" dirty="0"/>
          </a:p>
          <a:p>
            <a:pPr marL="457189" lvl="1" indent="0">
              <a:buNone/>
            </a:pPr>
            <a:r>
              <a:rPr lang="en-AU" dirty="0"/>
              <a:t>	Sure – its 93.184.216.34</a:t>
            </a:r>
          </a:p>
          <a:p>
            <a:pPr marL="0" indent="0">
              <a:buNone/>
            </a:pPr>
            <a:endParaRPr lang="en-AU" dirty="0"/>
          </a:p>
        </p:txBody>
      </p:sp>
    </p:spTree>
    <p:extLst>
      <p:ext uri="{BB962C8B-B14F-4D97-AF65-F5344CB8AC3E}">
        <p14:creationId xmlns:p14="http://schemas.microsoft.com/office/powerpoint/2010/main" val="32266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0EFC4-1A39-63BC-7253-DDBF4BEBC052}"/>
              </a:ext>
            </a:extLst>
          </p:cNvPr>
          <p:cNvSpPr>
            <a:spLocks noGrp="1"/>
          </p:cNvSpPr>
          <p:nvPr>
            <p:ph type="title"/>
          </p:nvPr>
        </p:nvSpPr>
        <p:spPr>
          <a:xfrm>
            <a:off x="838199" y="365125"/>
            <a:ext cx="11859883" cy="1325563"/>
          </a:xfrm>
        </p:spPr>
        <p:txBody>
          <a:bodyPr/>
          <a:lstStyle/>
          <a:p>
            <a:r>
              <a:rPr lang="en-AU" dirty="0"/>
              <a:t>II. DNS Privacy – Channel Encryption</a:t>
            </a:r>
          </a:p>
        </p:txBody>
      </p:sp>
      <p:sp>
        <p:nvSpPr>
          <p:cNvPr id="3" name="Content Placeholder 2">
            <a:extLst>
              <a:ext uri="{FF2B5EF4-FFF2-40B4-BE49-F238E27FC236}">
                <a16:creationId xmlns:a16="http://schemas.microsoft.com/office/drawing/2014/main" id="{2262FEAB-53EF-C40B-9453-26C5A232C727}"/>
              </a:ext>
            </a:extLst>
          </p:cNvPr>
          <p:cNvSpPr>
            <a:spLocks noGrp="1"/>
          </p:cNvSpPr>
          <p:nvPr>
            <p:ph idx="1"/>
          </p:nvPr>
        </p:nvSpPr>
        <p:spPr/>
        <p:txBody>
          <a:bodyPr/>
          <a:lstStyle/>
          <a:p>
            <a:r>
              <a:rPr lang="en-AU" dirty="0"/>
              <a:t>Can we seal up DNS queries and responses such that they are not directly visible to any third party onlooker?</a:t>
            </a:r>
          </a:p>
          <a:p>
            <a:pPr marL="0" indent="0">
              <a:buNone/>
            </a:pPr>
            <a:endParaRPr lang="en-AU" dirty="0"/>
          </a:p>
        </p:txBody>
      </p:sp>
    </p:spTree>
    <p:extLst>
      <p:ext uri="{BB962C8B-B14F-4D97-AF65-F5344CB8AC3E}">
        <p14:creationId xmlns:p14="http://schemas.microsoft.com/office/powerpoint/2010/main" val="1126468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2D079-6D83-084E-A112-6070DA708618}"/>
              </a:ext>
            </a:extLst>
          </p:cNvPr>
          <p:cNvSpPr>
            <a:spLocks noGrp="1"/>
          </p:cNvSpPr>
          <p:nvPr>
            <p:ph type="title"/>
          </p:nvPr>
        </p:nvSpPr>
        <p:spPr/>
        <p:txBody>
          <a:bodyPr/>
          <a:lstStyle/>
          <a:p>
            <a:r>
              <a:rPr lang="en-AU" dirty="0"/>
              <a:t>DNS over TLS (DOT)</a:t>
            </a:r>
          </a:p>
        </p:txBody>
      </p:sp>
      <p:sp>
        <p:nvSpPr>
          <p:cNvPr id="3" name="Content Placeholder 2">
            <a:extLst>
              <a:ext uri="{FF2B5EF4-FFF2-40B4-BE49-F238E27FC236}">
                <a16:creationId xmlns:a16="http://schemas.microsoft.com/office/drawing/2014/main" id="{08BEB260-632B-E846-B95E-3640B15E3B02}"/>
              </a:ext>
            </a:extLst>
          </p:cNvPr>
          <p:cNvSpPr>
            <a:spLocks noGrp="1"/>
          </p:cNvSpPr>
          <p:nvPr>
            <p:ph idx="1"/>
          </p:nvPr>
        </p:nvSpPr>
        <p:spPr/>
        <p:txBody>
          <a:bodyPr>
            <a:normAutofit/>
          </a:bodyPr>
          <a:lstStyle/>
          <a:p>
            <a:r>
              <a:rPr lang="en-AU" dirty="0"/>
              <a:t>Similar to DNS over TCP:</a:t>
            </a:r>
          </a:p>
          <a:p>
            <a:pPr lvl="1"/>
            <a:r>
              <a:rPr lang="en-AU" dirty="0"/>
              <a:t>Open a TLS session with a recursive resolver</a:t>
            </a:r>
          </a:p>
          <a:p>
            <a:pPr lvl="1"/>
            <a:r>
              <a:rPr lang="en-AU" dirty="0"/>
              <a:t>Pass the DNS query using DNS wireline format</a:t>
            </a:r>
          </a:p>
          <a:p>
            <a:pPr lvl="1"/>
            <a:r>
              <a:rPr lang="en-AU" dirty="0"/>
              <a:t>Wait for the response</a:t>
            </a:r>
          </a:p>
          <a:p>
            <a:r>
              <a:rPr lang="en-AU" dirty="0"/>
              <a:t>Can use held DNS sessions to allow the TLS session to be used for multiple DNS queries</a:t>
            </a:r>
          </a:p>
          <a:p>
            <a:r>
              <a:rPr lang="en-AU" dirty="0"/>
              <a:t>The queries and the responses are hidden	from intermediaries </a:t>
            </a:r>
          </a:p>
          <a:p>
            <a:r>
              <a:rPr lang="en-AU" dirty="0"/>
              <a:t>Bonus: The client validates the recursive resolver’s identity!</a:t>
            </a:r>
          </a:p>
        </p:txBody>
      </p:sp>
      <p:sp>
        <p:nvSpPr>
          <p:cNvPr id="4" name="Rounded Rectangle 3">
            <a:extLst>
              <a:ext uri="{FF2B5EF4-FFF2-40B4-BE49-F238E27FC236}">
                <a16:creationId xmlns:a16="http://schemas.microsoft.com/office/drawing/2014/main" id="{76808A96-61D1-2784-480A-67F46DFF3A67}"/>
              </a:ext>
            </a:extLst>
          </p:cNvPr>
          <p:cNvSpPr/>
          <p:nvPr/>
        </p:nvSpPr>
        <p:spPr>
          <a:xfrm>
            <a:off x="8757124" y="297149"/>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5" name="Rounded Rectangle 4">
            <a:extLst>
              <a:ext uri="{FF2B5EF4-FFF2-40B4-BE49-F238E27FC236}">
                <a16:creationId xmlns:a16="http://schemas.microsoft.com/office/drawing/2014/main" id="{51053EDA-9C76-DC83-CC50-4B973DE76222}"/>
              </a:ext>
            </a:extLst>
          </p:cNvPr>
          <p:cNvSpPr/>
          <p:nvPr/>
        </p:nvSpPr>
        <p:spPr>
          <a:xfrm>
            <a:off x="8757124" y="669109"/>
            <a:ext cx="1185621" cy="37196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TLS</a:t>
            </a:r>
          </a:p>
        </p:txBody>
      </p:sp>
      <p:sp>
        <p:nvSpPr>
          <p:cNvPr id="6" name="Rounded Rectangle 5">
            <a:extLst>
              <a:ext uri="{FF2B5EF4-FFF2-40B4-BE49-F238E27FC236}">
                <a16:creationId xmlns:a16="http://schemas.microsoft.com/office/drawing/2014/main" id="{710C3113-52FE-DC20-D476-E3F7A87414B8}"/>
              </a:ext>
            </a:extLst>
          </p:cNvPr>
          <p:cNvSpPr/>
          <p:nvPr/>
        </p:nvSpPr>
        <p:spPr>
          <a:xfrm>
            <a:off x="8757124" y="1041069"/>
            <a:ext cx="1185621" cy="37196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TCP</a:t>
            </a:r>
          </a:p>
        </p:txBody>
      </p:sp>
      <p:sp>
        <p:nvSpPr>
          <p:cNvPr id="7" name="Rounded Rectangle 6">
            <a:extLst>
              <a:ext uri="{FF2B5EF4-FFF2-40B4-BE49-F238E27FC236}">
                <a16:creationId xmlns:a16="http://schemas.microsoft.com/office/drawing/2014/main" id="{50D7F3E1-D420-EF8A-FB32-28EF4442EFD5}"/>
              </a:ext>
            </a:extLst>
          </p:cNvPr>
          <p:cNvSpPr/>
          <p:nvPr/>
        </p:nvSpPr>
        <p:spPr>
          <a:xfrm>
            <a:off x="8757122" y="1413029"/>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8" name="TextBox 7">
            <a:extLst>
              <a:ext uri="{FF2B5EF4-FFF2-40B4-BE49-F238E27FC236}">
                <a16:creationId xmlns:a16="http://schemas.microsoft.com/office/drawing/2014/main" id="{E8FD50FD-D25C-E717-BF7F-C50E5B2F4886}"/>
              </a:ext>
            </a:extLst>
          </p:cNvPr>
          <p:cNvSpPr txBox="1"/>
          <p:nvPr/>
        </p:nvSpPr>
        <p:spPr>
          <a:xfrm>
            <a:off x="9057128" y="-72183"/>
            <a:ext cx="585610" cy="369332"/>
          </a:xfrm>
          <a:prstGeom prst="rect">
            <a:avLst/>
          </a:prstGeom>
          <a:noFill/>
        </p:spPr>
        <p:txBody>
          <a:bodyPr wrap="none" rtlCol="0">
            <a:spAutoFit/>
          </a:bodyPr>
          <a:lstStyle/>
          <a:p>
            <a:r>
              <a:rPr lang="en-AU" dirty="0"/>
              <a:t>DOT</a:t>
            </a:r>
          </a:p>
        </p:txBody>
      </p:sp>
    </p:spTree>
    <p:extLst>
      <p:ext uri="{BB962C8B-B14F-4D97-AF65-F5344CB8AC3E}">
        <p14:creationId xmlns:p14="http://schemas.microsoft.com/office/powerpoint/2010/main" val="555604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169BD-D5CE-AD40-BDAE-F6CB412333A0}"/>
              </a:ext>
            </a:extLst>
          </p:cNvPr>
          <p:cNvSpPr>
            <a:spLocks noGrp="1"/>
          </p:cNvSpPr>
          <p:nvPr>
            <p:ph type="title"/>
          </p:nvPr>
        </p:nvSpPr>
        <p:spPr/>
        <p:txBody>
          <a:bodyPr/>
          <a:lstStyle/>
          <a:p>
            <a:r>
              <a:rPr lang="en-AU" dirty="0"/>
              <a:t>DNS over TLS (DOT)</a:t>
            </a:r>
          </a:p>
        </p:txBody>
      </p:sp>
      <p:sp>
        <p:nvSpPr>
          <p:cNvPr id="3" name="Content Placeholder 2">
            <a:extLst>
              <a:ext uri="{FF2B5EF4-FFF2-40B4-BE49-F238E27FC236}">
                <a16:creationId xmlns:a16="http://schemas.microsoft.com/office/drawing/2014/main" id="{F5CBC537-4830-8641-BD08-2765772919B5}"/>
              </a:ext>
            </a:extLst>
          </p:cNvPr>
          <p:cNvSpPr>
            <a:spLocks noGrp="1"/>
          </p:cNvSpPr>
          <p:nvPr>
            <p:ph idx="1"/>
          </p:nvPr>
        </p:nvSpPr>
        <p:spPr/>
        <p:txBody>
          <a:bodyPr/>
          <a:lstStyle/>
          <a:p>
            <a:pPr marL="0" indent="0">
              <a:buNone/>
            </a:pPr>
            <a:r>
              <a:rPr lang="en-AU" dirty="0"/>
              <a:t>Potential downsides to DoT:</a:t>
            </a:r>
          </a:p>
          <a:p>
            <a:r>
              <a:rPr lang="en-AU" dirty="0"/>
              <a:t>Will generate a higher recursive resolver memory load as each client may have a held state with one or more recursive resolvers</a:t>
            </a:r>
          </a:p>
          <a:p>
            <a:r>
              <a:rPr lang="en-AU" dirty="0"/>
              <a:t>The TCP session state is on port 853</a:t>
            </a:r>
          </a:p>
          <a:p>
            <a:pPr lvl="1"/>
            <a:r>
              <a:rPr lang="en-AU" dirty="0"/>
              <a:t>DNS over TLS can be readily blocked by middleware</a:t>
            </a:r>
          </a:p>
          <a:p>
            <a:r>
              <a:rPr lang="en-AU" dirty="0"/>
              <a:t>The privacy is relative, as the recursive resolver still knows all your DNS queries</a:t>
            </a:r>
          </a:p>
        </p:txBody>
      </p:sp>
      <p:sp>
        <p:nvSpPr>
          <p:cNvPr id="4" name="Rounded Rectangle 3">
            <a:extLst>
              <a:ext uri="{FF2B5EF4-FFF2-40B4-BE49-F238E27FC236}">
                <a16:creationId xmlns:a16="http://schemas.microsoft.com/office/drawing/2014/main" id="{C384B17F-C7C5-3DF6-38B6-E374F5C5499A}"/>
              </a:ext>
            </a:extLst>
          </p:cNvPr>
          <p:cNvSpPr/>
          <p:nvPr/>
        </p:nvSpPr>
        <p:spPr>
          <a:xfrm>
            <a:off x="8757124" y="297149"/>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5" name="Rounded Rectangle 4">
            <a:extLst>
              <a:ext uri="{FF2B5EF4-FFF2-40B4-BE49-F238E27FC236}">
                <a16:creationId xmlns:a16="http://schemas.microsoft.com/office/drawing/2014/main" id="{9AA2025A-0667-498E-E362-E2D3D9DF6B48}"/>
              </a:ext>
            </a:extLst>
          </p:cNvPr>
          <p:cNvSpPr/>
          <p:nvPr/>
        </p:nvSpPr>
        <p:spPr>
          <a:xfrm>
            <a:off x="8757124" y="669109"/>
            <a:ext cx="1185621" cy="37196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TLS</a:t>
            </a:r>
          </a:p>
        </p:txBody>
      </p:sp>
      <p:sp>
        <p:nvSpPr>
          <p:cNvPr id="6" name="Rounded Rectangle 5">
            <a:extLst>
              <a:ext uri="{FF2B5EF4-FFF2-40B4-BE49-F238E27FC236}">
                <a16:creationId xmlns:a16="http://schemas.microsoft.com/office/drawing/2014/main" id="{CAFAE9D0-59FA-C698-BA3E-8C8CED4D8D2D}"/>
              </a:ext>
            </a:extLst>
          </p:cNvPr>
          <p:cNvSpPr/>
          <p:nvPr/>
        </p:nvSpPr>
        <p:spPr>
          <a:xfrm>
            <a:off x="8757124" y="1041069"/>
            <a:ext cx="1185621" cy="37196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TCP</a:t>
            </a:r>
          </a:p>
        </p:txBody>
      </p:sp>
      <p:sp>
        <p:nvSpPr>
          <p:cNvPr id="7" name="Rounded Rectangle 6">
            <a:extLst>
              <a:ext uri="{FF2B5EF4-FFF2-40B4-BE49-F238E27FC236}">
                <a16:creationId xmlns:a16="http://schemas.microsoft.com/office/drawing/2014/main" id="{5F190FD1-6C2B-3FA8-2C97-56AD5A0A9DC7}"/>
              </a:ext>
            </a:extLst>
          </p:cNvPr>
          <p:cNvSpPr/>
          <p:nvPr/>
        </p:nvSpPr>
        <p:spPr>
          <a:xfrm>
            <a:off x="8757122" y="1413029"/>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8" name="TextBox 7">
            <a:extLst>
              <a:ext uri="{FF2B5EF4-FFF2-40B4-BE49-F238E27FC236}">
                <a16:creationId xmlns:a16="http://schemas.microsoft.com/office/drawing/2014/main" id="{414C3290-C37D-C094-562F-C411CC71905D}"/>
              </a:ext>
            </a:extLst>
          </p:cNvPr>
          <p:cNvSpPr txBox="1"/>
          <p:nvPr/>
        </p:nvSpPr>
        <p:spPr>
          <a:xfrm>
            <a:off x="9057128" y="-72183"/>
            <a:ext cx="585610" cy="369332"/>
          </a:xfrm>
          <a:prstGeom prst="rect">
            <a:avLst/>
          </a:prstGeom>
          <a:noFill/>
        </p:spPr>
        <p:txBody>
          <a:bodyPr wrap="none" rtlCol="0">
            <a:spAutoFit/>
          </a:bodyPr>
          <a:lstStyle/>
          <a:p>
            <a:r>
              <a:rPr lang="en-AU" dirty="0"/>
              <a:t>DOT</a:t>
            </a:r>
          </a:p>
        </p:txBody>
      </p:sp>
    </p:spTree>
    <p:extLst>
      <p:ext uri="{BB962C8B-B14F-4D97-AF65-F5344CB8AC3E}">
        <p14:creationId xmlns:p14="http://schemas.microsoft.com/office/powerpoint/2010/main" val="2417811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F3546-A9D0-2349-B7B5-9AF2FC374C77}"/>
              </a:ext>
            </a:extLst>
          </p:cNvPr>
          <p:cNvSpPr>
            <a:spLocks noGrp="1"/>
          </p:cNvSpPr>
          <p:nvPr>
            <p:ph type="title"/>
          </p:nvPr>
        </p:nvSpPr>
        <p:spPr/>
        <p:txBody>
          <a:bodyPr/>
          <a:lstStyle/>
          <a:p>
            <a:r>
              <a:rPr lang="en-AU" dirty="0">
                <a:solidFill>
                  <a:schemeClr val="accent4">
                    <a:lumMod val="50000"/>
                  </a:schemeClr>
                </a:solidFill>
              </a:rPr>
              <a:t>DNS over QUIC (</a:t>
            </a:r>
            <a:r>
              <a:rPr lang="en-AU" dirty="0" err="1">
                <a:solidFill>
                  <a:schemeClr val="accent4">
                    <a:lumMod val="50000"/>
                  </a:schemeClr>
                </a:solidFill>
              </a:rPr>
              <a:t>DoQ</a:t>
            </a:r>
            <a:r>
              <a:rPr lang="en-AU" dirty="0">
                <a:solidFill>
                  <a:schemeClr val="accent4">
                    <a:lumMod val="50000"/>
                  </a:schemeClr>
                </a:solidFill>
              </a:rPr>
              <a:t>)</a:t>
            </a:r>
          </a:p>
        </p:txBody>
      </p:sp>
      <p:sp>
        <p:nvSpPr>
          <p:cNvPr id="3" name="Content Placeholder 2">
            <a:extLst>
              <a:ext uri="{FF2B5EF4-FFF2-40B4-BE49-F238E27FC236}">
                <a16:creationId xmlns:a16="http://schemas.microsoft.com/office/drawing/2014/main" id="{4E2392F0-72C1-9D40-97B4-3E733C2DFD42}"/>
              </a:ext>
            </a:extLst>
          </p:cNvPr>
          <p:cNvSpPr>
            <a:spLocks noGrp="1"/>
          </p:cNvSpPr>
          <p:nvPr>
            <p:ph idx="1"/>
          </p:nvPr>
        </p:nvSpPr>
        <p:spPr>
          <a:xfrm>
            <a:off x="838201" y="1825625"/>
            <a:ext cx="10850591" cy="4351339"/>
          </a:xfrm>
        </p:spPr>
        <p:txBody>
          <a:bodyPr>
            <a:normAutofit/>
          </a:bodyPr>
          <a:lstStyle/>
          <a:p>
            <a:r>
              <a:rPr lang="en-AU" dirty="0"/>
              <a:t>QUIC is a transport protocol originally developed by Google and passed over to the IETF for standardised profile development</a:t>
            </a:r>
          </a:p>
          <a:p>
            <a:r>
              <a:rPr lang="en-AU" dirty="0"/>
              <a:t>QUIC uses a thin UDP shim and an encrypted payload</a:t>
            </a:r>
          </a:p>
          <a:p>
            <a:pPr lvl="1"/>
            <a:r>
              <a:rPr lang="en-AU" dirty="0"/>
              <a:t>The payload is divided into a TCP-like transport header and a payload</a:t>
            </a:r>
          </a:p>
          <a:p>
            <a:r>
              <a:rPr lang="en-AU" dirty="0"/>
              <a:t>QUIC removes 1 RTT from session </a:t>
            </a:r>
            <a:r>
              <a:rPr lang="en-AU" dirty="0" err="1"/>
              <a:t>startup</a:t>
            </a:r>
            <a:endParaRPr lang="en-AU" dirty="0"/>
          </a:p>
          <a:p>
            <a:r>
              <a:rPr lang="en-AU" dirty="0"/>
              <a:t>QUIC allows for interleaved queries without HOL blocking</a:t>
            </a:r>
          </a:p>
          <a:p>
            <a:endParaRPr lang="en-AU" dirty="0"/>
          </a:p>
        </p:txBody>
      </p:sp>
      <p:sp>
        <p:nvSpPr>
          <p:cNvPr id="4" name="Rounded Rectangle 3">
            <a:extLst>
              <a:ext uri="{FF2B5EF4-FFF2-40B4-BE49-F238E27FC236}">
                <a16:creationId xmlns:a16="http://schemas.microsoft.com/office/drawing/2014/main" id="{C75FB0D0-EFA8-204F-8EB2-EB4164F8ABD6}"/>
              </a:ext>
            </a:extLst>
          </p:cNvPr>
          <p:cNvSpPr/>
          <p:nvPr/>
        </p:nvSpPr>
        <p:spPr>
          <a:xfrm>
            <a:off x="8757124" y="297149"/>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5" name="Rounded Rectangle 4">
            <a:extLst>
              <a:ext uri="{FF2B5EF4-FFF2-40B4-BE49-F238E27FC236}">
                <a16:creationId xmlns:a16="http://schemas.microsoft.com/office/drawing/2014/main" id="{6846E935-9A72-3B42-944D-513CF1353705}"/>
              </a:ext>
            </a:extLst>
          </p:cNvPr>
          <p:cNvSpPr/>
          <p:nvPr/>
        </p:nvSpPr>
        <p:spPr>
          <a:xfrm>
            <a:off x="8757124" y="669109"/>
            <a:ext cx="1185621" cy="37196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TLS</a:t>
            </a:r>
          </a:p>
        </p:txBody>
      </p:sp>
      <p:sp>
        <p:nvSpPr>
          <p:cNvPr id="6" name="Rounded Rectangle 5">
            <a:extLst>
              <a:ext uri="{FF2B5EF4-FFF2-40B4-BE49-F238E27FC236}">
                <a16:creationId xmlns:a16="http://schemas.microsoft.com/office/drawing/2014/main" id="{1E91CCEA-4A50-CA40-98BE-FDC9B3657292}"/>
              </a:ext>
            </a:extLst>
          </p:cNvPr>
          <p:cNvSpPr/>
          <p:nvPr/>
        </p:nvSpPr>
        <p:spPr>
          <a:xfrm>
            <a:off x="8757124" y="1041069"/>
            <a:ext cx="1185621" cy="37196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TCP</a:t>
            </a:r>
          </a:p>
        </p:txBody>
      </p:sp>
      <p:sp>
        <p:nvSpPr>
          <p:cNvPr id="7" name="Rounded Rectangle 6">
            <a:extLst>
              <a:ext uri="{FF2B5EF4-FFF2-40B4-BE49-F238E27FC236}">
                <a16:creationId xmlns:a16="http://schemas.microsoft.com/office/drawing/2014/main" id="{74BDA43C-38DB-4B41-9A18-6CD325C97BE3}"/>
              </a:ext>
            </a:extLst>
          </p:cNvPr>
          <p:cNvSpPr/>
          <p:nvPr/>
        </p:nvSpPr>
        <p:spPr>
          <a:xfrm>
            <a:off x="8757122" y="1413029"/>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8" name="Rounded Rectangle 7">
            <a:extLst>
              <a:ext uri="{FF2B5EF4-FFF2-40B4-BE49-F238E27FC236}">
                <a16:creationId xmlns:a16="http://schemas.microsoft.com/office/drawing/2014/main" id="{F1C9D01D-4F3E-9641-ADD2-0C87C85D973B}"/>
              </a:ext>
            </a:extLst>
          </p:cNvPr>
          <p:cNvSpPr/>
          <p:nvPr/>
        </p:nvSpPr>
        <p:spPr>
          <a:xfrm>
            <a:off x="10195884" y="297149"/>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9" name="Rounded Rectangle 8">
            <a:extLst>
              <a:ext uri="{FF2B5EF4-FFF2-40B4-BE49-F238E27FC236}">
                <a16:creationId xmlns:a16="http://schemas.microsoft.com/office/drawing/2014/main" id="{00305855-8EB1-484F-96D1-927D0D72AE1C}"/>
              </a:ext>
            </a:extLst>
          </p:cNvPr>
          <p:cNvSpPr/>
          <p:nvPr/>
        </p:nvSpPr>
        <p:spPr>
          <a:xfrm>
            <a:off x="10195884" y="669109"/>
            <a:ext cx="1185621" cy="557937"/>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QUIC</a:t>
            </a:r>
          </a:p>
        </p:txBody>
      </p:sp>
      <p:sp>
        <p:nvSpPr>
          <p:cNvPr id="10" name="Rounded Rectangle 9">
            <a:extLst>
              <a:ext uri="{FF2B5EF4-FFF2-40B4-BE49-F238E27FC236}">
                <a16:creationId xmlns:a16="http://schemas.microsoft.com/office/drawing/2014/main" id="{D58BDD07-EF12-0D49-A97C-C761E803D192}"/>
              </a:ext>
            </a:extLst>
          </p:cNvPr>
          <p:cNvSpPr/>
          <p:nvPr/>
        </p:nvSpPr>
        <p:spPr>
          <a:xfrm>
            <a:off x="10195884" y="1227048"/>
            <a:ext cx="1185621" cy="18598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UDP</a:t>
            </a:r>
          </a:p>
        </p:txBody>
      </p:sp>
      <p:sp>
        <p:nvSpPr>
          <p:cNvPr id="11" name="Rounded Rectangle 10">
            <a:extLst>
              <a:ext uri="{FF2B5EF4-FFF2-40B4-BE49-F238E27FC236}">
                <a16:creationId xmlns:a16="http://schemas.microsoft.com/office/drawing/2014/main" id="{A7B5998F-924E-AC4A-91D0-97B51927C44D}"/>
              </a:ext>
            </a:extLst>
          </p:cNvPr>
          <p:cNvSpPr/>
          <p:nvPr/>
        </p:nvSpPr>
        <p:spPr>
          <a:xfrm>
            <a:off x="10195882" y="1413029"/>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12" name="TextBox 11">
            <a:extLst>
              <a:ext uri="{FF2B5EF4-FFF2-40B4-BE49-F238E27FC236}">
                <a16:creationId xmlns:a16="http://schemas.microsoft.com/office/drawing/2014/main" id="{2A2794B5-4AA8-7745-B2A7-C4B2378EBEFB}"/>
              </a:ext>
            </a:extLst>
          </p:cNvPr>
          <p:cNvSpPr txBox="1"/>
          <p:nvPr/>
        </p:nvSpPr>
        <p:spPr>
          <a:xfrm>
            <a:off x="9057128" y="-72183"/>
            <a:ext cx="585610" cy="369332"/>
          </a:xfrm>
          <a:prstGeom prst="rect">
            <a:avLst/>
          </a:prstGeom>
          <a:noFill/>
        </p:spPr>
        <p:txBody>
          <a:bodyPr wrap="none" rtlCol="0">
            <a:spAutoFit/>
          </a:bodyPr>
          <a:lstStyle/>
          <a:p>
            <a:r>
              <a:rPr lang="en-AU" dirty="0"/>
              <a:t>DOT</a:t>
            </a:r>
          </a:p>
        </p:txBody>
      </p:sp>
      <p:sp>
        <p:nvSpPr>
          <p:cNvPr id="13" name="TextBox 12">
            <a:extLst>
              <a:ext uri="{FF2B5EF4-FFF2-40B4-BE49-F238E27FC236}">
                <a16:creationId xmlns:a16="http://schemas.microsoft.com/office/drawing/2014/main" id="{2A9A5041-8334-DE42-9D71-188C18643F5B}"/>
              </a:ext>
            </a:extLst>
          </p:cNvPr>
          <p:cNvSpPr txBox="1"/>
          <p:nvPr/>
        </p:nvSpPr>
        <p:spPr>
          <a:xfrm>
            <a:off x="10495888" y="-72183"/>
            <a:ext cx="635110" cy="369332"/>
          </a:xfrm>
          <a:prstGeom prst="rect">
            <a:avLst/>
          </a:prstGeom>
          <a:noFill/>
        </p:spPr>
        <p:txBody>
          <a:bodyPr wrap="none" rtlCol="0">
            <a:spAutoFit/>
          </a:bodyPr>
          <a:lstStyle/>
          <a:p>
            <a:r>
              <a:rPr lang="en-AU" dirty="0"/>
              <a:t>DOQ</a:t>
            </a:r>
          </a:p>
        </p:txBody>
      </p:sp>
    </p:spTree>
    <p:extLst>
      <p:ext uri="{BB962C8B-B14F-4D97-AF65-F5344CB8AC3E}">
        <p14:creationId xmlns:p14="http://schemas.microsoft.com/office/powerpoint/2010/main" val="2134733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5BBB6-B2E8-1F4E-81FF-27ABA18CF4F8}"/>
              </a:ext>
            </a:extLst>
          </p:cNvPr>
          <p:cNvSpPr>
            <a:spLocks noGrp="1"/>
          </p:cNvSpPr>
          <p:nvPr>
            <p:ph type="title"/>
          </p:nvPr>
        </p:nvSpPr>
        <p:spPr>
          <a:xfrm>
            <a:off x="838200" y="372875"/>
            <a:ext cx="10515600" cy="1325563"/>
          </a:xfrm>
        </p:spPr>
        <p:txBody>
          <a:bodyPr/>
          <a:lstStyle/>
          <a:p>
            <a:r>
              <a:rPr lang="en-AU" dirty="0"/>
              <a:t>DNS over HTTPS (</a:t>
            </a:r>
            <a:r>
              <a:rPr lang="en-AU" dirty="0" err="1"/>
              <a:t>DoH</a:t>
            </a:r>
            <a:r>
              <a:rPr lang="en-AU" dirty="0"/>
              <a:t>)</a:t>
            </a:r>
          </a:p>
        </p:txBody>
      </p:sp>
      <p:sp>
        <p:nvSpPr>
          <p:cNvPr id="3" name="Content Placeholder 2">
            <a:extLst>
              <a:ext uri="{FF2B5EF4-FFF2-40B4-BE49-F238E27FC236}">
                <a16:creationId xmlns:a16="http://schemas.microsoft.com/office/drawing/2014/main" id="{48C66941-FD26-1649-BF84-A9B1CE5E7F60}"/>
              </a:ext>
            </a:extLst>
          </p:cNvPr>
          <p:cNvSpPr>
            <a:spLocks noGrp="1"/>
          </p:cNvSpPr>
          <p:nvPr>
            <p:ph idx="1"/>
          </p:nvPr>
        </p:nvSpPr>
        <p:spPr/>
        <p:txBody>
          <a:bodyPr/>
          <a:lstStyle/>
          <a:p>
            <a:r>
              <a:rPr lang="en-AU" dirty="0"/>
              <a:t>DNS over HTTPS</a:t>
            </a:r>
          </a:p>
          <a:p>
            <a:r>
              <a:rPr lang="en-AU" dirty="0"/>
              <a:t>Uses an HTTPS session with a resolver</a:t>
            </a:r>
          </a:p>
          <a:p>
            <a:r>
              <a:rPr lang="en-AU" dirty="0"/>
              <a:t>Similar to DNS over TLS, but with HTTP object semantics</a:t>
            </a:r>
          </a:p>
          <a:p>
            <a:r>
              <a:rPr lang="en-AU" dirty="0"/>
              <a:t>Uses TCP port 443, so can be masked within other HTTPS traffic</a:t>
            </a:r>
          </a:p>
          <a:p>
            <a:r>
              <a:rPr lang="en-AU" dirty="0"/>
              <a:t>Uses DNS </a:t>
            </a:r>
            <a:r>
              <a:rPr lang="en-AU" dirty="0" err="1"/>
              <a:t>wireformat</a:t>
            </a:r>
            <a:endParaRPr lang="en-AU" dirty="0"/>
          </a:p>
          <a:p>
            <a:r>
              <a:rPr lang="en-AU" dirty="0"/>
              <a:t>If the client and server support QUIC then the session will use HTTP/3</a:t>
            </a:r>
          </a:p>
          <a:p>
            <a:endParaRPr lang="en-AU" dirty="0"/>
          </a:p>
          <a:p>
            <a:endParaRPr lang="en-AU" dirty="0"/>
          </a:p>
          <a:p>
            <a:endParaRPr lang="en-AU" dirty="0"/>
          </a:p>
        </p:txBody>
      </p:sp>
      <p:sp>
        <p:nvSpPr>
          <p:cNvPr id="4" name="Rounded Rectangle 3">
            <a:extLst>
              <a:ext uri="{FF2B5EF4-FFF2-40B4-BE49-F238E27FC236}">
                <a16:creationId xmlns:a16="http://schemas.microsoft.com/office/drawing/2014/main" id="{EB90FBE7-CEC6-E35F-5A9D-5CB8BBB8E95B}"/>
              </a:ext>
            </a:extLst>
          </p:cNvPr>
          <p:cNvSpPr/>
          <p:nvPr/>
        </p:nvSpPr>
        <p:spPr>
          <a:xfrm>
            <a:off x="8757124" y="297149"/>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8" name="TextBox 7">
            <a:extLst>
              <a:ext uri="{FF2B5EF4-FFF2-40B4-BE49-F238E27FC236}">
                <a16:creationId xmlns:a16="http://schemas.microsoft.com/office/drawing/2014/main" id="{B0DDD191-EF2A-4AD3-5102-C82E9D4D24D6}"/>
              </a:ext>
            </a:extLst>
          </p:cNvPr>
          <p:cNvSpPr txBox="1"/>
          <p:nvPr/>
        </p:nvSpPr>
        <p:spPr>
          <a:xfrm>
            <a:off x="9057128" y="-72183"/>
            <a:ext cx="830677" cy="369332"/>
          </a:xfrm>
          <a:prstGeom prst="rect">
            <a:avLst/>
          </a:prstGeom>
          <a:noFill/>
        </p:spPr>
        <p:txBody>
          <a:bodyPr wrap="none" rtlCol="0">
            <a:spAutoFit/>
          </a:bodyPr>
          <a:lstStyle/>
          <a:p>
            <a:r>
              <a:rPr lang="en-AU" dirty="0"/>
              <a:t>DOH/2</a:t>
            </a:r>
          </a:p>
        </p:txBody>
      </p:sp>
      <p:sp>
        <p:nvSpPr>
          <p:cNvPr id="9" name="Rounded Rectangle 8">
            <a:extLst>
              <a:ext uri="{FF2B5EF4-FFF2-40B4-BE49-F238E27FC236}">
                <a16:creationId xmlns:a16="http://schemas.microsoft.com/office/drawing/2014/main" id="{963CB380-923A-E968-4FFB-25FFE5A4E6EF}"/>
              </a:ext>
            </a:extLst>
          </p:cNvPr>
          <p:cNvSpPr/>
          <p:nvPr/>
        </p:nvSpPr>
        <p:spPr>
          <a:xfrm>
            <a:off x="8757124" y="1065917"/>
            <a:ext cx="1185621" cy="371960"/>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TLS</a:t>
            </a:r>
          </a:p>
        </p:txBody>
      </p:sp>
      <p:sp>
        <p:nvSpPr>
          <p:cNvPr id="10" name="Rounded Rectangle 9">
            <a:extLst>
              <a:ext uri="{FF2B5EF4-FFF2-40B4-BE49-F238E27FC236}">
                <a16:creationId xmlns:a16="http://schemas.microsoft.com/office/drawing/2014/main" id="{5A801672-042B-3693-B77B-C776AEC4454B}"/>
              </a:ext>
            </a:extLst>
          </p:cNvPr>
          <p:cNvSpPr/>
          <p:nvPr/>
        </p:nvSpPr>
        <p:spPr>
          <a:xfrm>
            <a:off x="8757124" y="1437877"/>
            <a:ext cx="1185621" cy="37196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TCP</a:t>
            </a:r>
          </a:p>
        </p:txBody>
      </p:sp>
      <p:sp>
        <p:nvSpPr>
          <p:cNvPr id="11" name="Rounded Rectangle 10">
            <a:extLst>
              <a:ext uri="{FF2B5EF4-FFF2-40B4-BE49-F238E27FC236}">
                <a16:creationId xmlns:a16="http://schemas.microsoft.com/office/drawing/2014/main" id="{BA3E1FB0-87F2-7E7B-2F0A-81F264977EBF}"/>
              </a:ext>
            </a:extLst>
          </p:cNvPr>
          <p:cNvSpPr/>
          <p:nvPr/>
        </p:nvSpPr>
        <p:spPr>
          <a:xfrm>
            <a:off x="8757122" y="1809837"/>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12" name="Rounded Rectangle 11">
            <a:extLst>
              <a:ext uri="{FF2B5EF4-FFF2-40B4-BE49-F238E27FC236}">
                <a16:creationId xmlns:a16="http://schemas.microsoft.com/office/drawing/2014/main" id="{66DBE391-B33E-B9BB-681D-7FCCA2CD6B9D}"/>
              </a:ext>
            </a:extLst>
          </p:cNvPr>
          <p:cNvSpPr/>
          <p:nvPr/>
        </p:nvSpPr>
        <p:spPr>
          <a:xfrm>
            <a:off x="8745622" y="682463"/>
            <a:ext cx="1185621" cy="37196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HTTPS</a:t>
            </a:r>
          </a:p>
        </p:txBody>
      </p:sp>
      <p:sp>
        <p:nvSpPr>
          <p:cNvPr id="19" name="Rounded Rectangle 18">
            <a:extLst>
              <a:ext uri="{FF2B5EF4-FFF2-40B4-BE49-F238E27FC236}">
                <a16:creationId xmlns:a16="http://schemas.microsoft.com/office/drawing/2014/main" id="{E326CDFE-09A5-357B-4DFA-1FC374F58583}"/>
              </a:ext>
            </a:extLst>
          </p:cNvPr>
          <p:cNvSpPr/>
          <p:nvPr/>
        </p:nvSpPr>
        <p:spPr>
          <a:xfrm>
            <a:off x="10195884" y="297153"/>
            <a:ext cx="1185621" cy="371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DNS</a:t>
            </a:r>
          </a:p>
        </p:txBody>
      </p:sp>
      <p:sp>
        <p:nvSpPr>
          <p:cNvPr id="20" name="Rounded Rectangle 19">
            <a:extLst>
              <a:ext uri="{FF2B5EF4-FFF2-40B4-BE49-F238E27FC236}">
                <a16:creationId xmlns:a16="http://schemas.microsoft.com/office/drawing/2014/main" id="{741FE5D3-C501-C6B0-C8FD-E45447D6FAD2}"/>
              </a:ext>
            </a:extLst>
          </p:cNvPr>
          <p:cNvSpPr/>
          <p:nvPr/>
        </p:nvSpPr>
        <p:spPr>
          <a:xfrm>
            <a:off x="10195884" y="1065923"/>
            <a:ext cx="1185621" cy="557937"/>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QUIC</a:t>
            </a:r>
          </a:p>
        </p:txBody>
      </p:sp>
      <p:sp>
        <p:nvSpPr>
          <p:cNvPr id="21" name="Rounded Rectangle 20">
            <a:extLst>
              <a:ext uri="{FF2B5EF4-FFF2-40B4-BE49-F238E27FC236}">
                <a16:creationId xmlns:a16="http://schemas.microsoft.com/office/drawing/2014/main" id="{C06DE7A8-1BB6-9678-2509-0F89271311F4}"/>
              </a:ext>
            </a:extLst>
          </p:cNvPr>
          <p:cNvSpPr/>
          <p:nvPr/>
        </p:nvSpPr>
        <p:spPr>
          <a:xfrm>
            <a:off x="10195884" y="1623862"/>
            <a:ext cx="1185621" cy="18598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UDP</a:t>
            </a:r>
          </a:p>
        </p:txBody>
      </p:sp>
      <p:sp>
        <p:nvSpPr>
          <p:cNvPr id="22" name="Rounded Rectangle 21">
            <a:extLst>
              <a:ext uri="{FF2B5EF4-FFF2-40B4-BE49-F238E27FC236}">
                <a16:creationId xmlns:a16="http://schemas.microsoft.com/office/drawing/2014/main" id="{05D65DE4-9E1E-654B-1767-7591FDC5A9B7}"/>
              </a:ext>
            </a:extLst>
          </p:cNvPr>
          <p:cNvSpPr/>
          <p:nvPr/>
        </p:nvSpPr>
        <p:spPr>
          <a:xfrm>
            <a:off x="10195882" y="1809843"/>
            <a:ext cx="1185621" cy="37196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IP</a:t>
            </a:r>
          </a:p>
        </p:txBody>
      </p:sp>
      <p:sp>
        <p:nvSpPr>
          <p:cNvPr id="23" name="TextBox 22">
            <a:extLst>
              <a:ext uri="{FF2B5EF4-FFF2-40B4-BE49-F238E27FC236}">
                <a16:creationId xmlns:a16="http://schemas.microsoft.com/office/drawing/2014/main" id="{B796C141-BF09-F0D9-AD4A-C49D75731E78}"/>
              </a:ext>
            </a:extLst>
          </p:cNvPr>
          <p:cNvSpPr txBox="1"/>
          <p:nvPr/>
        </p:nvSpPr>
        <p:spPr>
          <a:xfrm>
            <a:off x="10425854" y="-75055"/>
            <a:ext cx="830677" cy="369332"/>
          </a:xfrm>
          <a:prstGeom prst="rect">
            <a:avLst/>
          </a:prstGeom>
          <a:noFill/>
        </p:spPr>
        <p:txBody>
          <a:bodyPr wrap="none" rtlCol="0">
            <a:spAutoFit/>
          </a:bodyPr>
          <a:lstStyle/>
          <a:p>
            <a:r>
              <a:rPr lang="en-AU" dirty="0"/>
              <a:t>DOH/3</a:t>
            </a:r>
          </a:p>
        </p:txBody>
      </p:sp>
      <p:sp>
        <p:nvSpPr>
          <p:cNvPr id="24" name="Rounded Rectangle 23">
            <a:extLst>
              <a:ext uri="{FF2B5EF4-FFF2-40B4-BE49-F238E27FC236}">
                <a16:creationId xmlns:a16="http://schemas.microsoft.com/office/drawing/2014/main" id="{2F35C318-CC3C-8B84-0E49-7D873D1890BE}"/>
              </a:ext>
            </a:extLst>
          </p:cNvPr>
          <p:cNvSpPr/>
          <p:nvPr/>
        </p:nvSpPr>
        <p:spPr>
          <a:xfrm>
            <a:off x="10195882" y="691087"/>
            <a:ext cx="1185621" cy="371960"/>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HTTPS</a:t>
            </a:r>
          </a:p>
        </p:txBody>
      </p:sp>
    </p:spTree>
    <p:extLst>
      <p:ext uri="{BB962C8B-B14F-4D97-AF65-F5344CB8AC3E}">
        <p14:creationId xmlns:p14="http://schemas.microsoft.com/office/powerpoint/2010/main" val="2808376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9DD-5D2D-C688-4698-2A02E93BA820}"/>
              </a:ext>
            </a:extLst>
          </p:cNvPr>
          <p:cNvSpPr>
            <a:spLocks noGrp="1"/>
          </p:cNvSpPr>
          <p:nvPr>
            <p:ph type="title"/>
          </p:nvPr>
        </p:nvSpPr>
        <p:spPr/>
        <p:txBody>
          <a:bodyPr/>
          <a:lstStyle/>
          <a:p>
            <a:r>
              <a:rPr lang="en-AU" dirty="0"/>
              <a:t>Oblivious DNS (</a:t>
            </a:r>
            <a:r>
              <a:rPr lang="en-AU" dirty="0" err="1"/>
              <a:t>oDNS</a:t>
            </a:r>
            <a:r>
              <a:rPr lang="en-AU" dirty="0"/>
              <a:t>)</a:t>
            </a:r>
          </a:p>
        </p:txBody>
      </p:sp>
      <p:sp>
        <p:nvSpPr>
          <p:cNvPr id="3" name="Content Placeholder 2">
            <a:extLst>
              <a:ext uri="{FF2B5EF4-FFF2-40B4-BE49-F238E27FC236}">
                <a16:creationId xmlns:a16="http://schemas.microsoft.com/office/drawing/2014/main" id="{EAC4CABB-B6A3-D096-87BB-2004DAD337F6}"/>
              </a:ext>
            </a:extLst>
          </p:cNvPr>
          <p:cNvSpPr>
            <a:spLocks noGrp="1"/>
          </p:cNvSpPr>
          <p:nvPr>
            <p:ph idx="1"/>
          </p:nvPr>
        </p:nvSpPr>
        <p:spPr/>
        <p:txBody>
          <a:bodyPr/>
          <a:lstStyle/>
          <a:p>
            <a:r>
              <a:rPr lang="en-AU" dirty="0"/>
              <a:t>In all the previous approaches the recursive resolver knows the identity of the client and the client’s DNS query</a:t>
            </a:r>
          </a:p>
          <a:p>
            <a:r>
              <a:rPr lang="en-AU" dirty="0"/>
              <a:t>Can we obscure this so that no one except the client itself knows both pieces of information?</a:t>
            </a:r>
          </a:p>
          <a:p>
            <a:pPr lvl="1"/>
            <a:r>
              <a:rPr lang="en-AU" dirty="0"/>
              <a:t>Yes, Oblivious </a:t>
            </a:r>
            <a:r>
              <a:rPr lang="en-AU" dirty="0" err="1"/>
              <a:t>DoH</a:t>
            </a:r>
            <a:endParaRPr lang="en-AU" dirty="0"/>
          </a:p>
          <a:p>
            <a:r>
              <a:rPr lang="en-AU" dirty="0" err="1"/>
              <a:t>oDNS</a:t>
            </a:r>
            <a:r>
              <a:rPr lang="en-AU" dirty="0"/>
              <a:t> uses a double encryption wrapper and two intermediaries:</a:t>
            </a:r>
          </a:p>
          <a:p>
            <a:pPr lvl="1"/>
            <a:r>
              <a:rPr lang="en-AU" dirty="0"/>
              <a:t>An </a:t>
            </a:r>
            <a:r>
              <a:rPr lang="en-AU" i="1" dirty="0" err="1"/>
              <a:t>ODoH</a:t>
            </a:r>
            <a:r>
              <a:rPr lang="en-AU" i="1" dirty="0"/>
              <a:t> proxy</a:t>
            </a:r>
            <a:r>
              <a:rPr lang="en-AU" dirty="0"/>
              <a:t> which takes the user’s encrypted query and send it onward using its own identity</a:t>
            </a:r>
          </a:p>
          <a:p>
            <a:pPr lvl="1"/>
            <a:r>
              <a:rPr lang="en-AU" dirty="0"/>
              <a:t>An </a:t>
            </a:r>
            <a:r>
              <a:rPr lang="en-AU" i="1" dirty="0" err="1"/>
              <a:t>ODoH</a:t>
            </a:r>
            <a:r>
              <a:rPr lang="en-AU" i="1" dirty="0"/>
              <a:t> target</a:t>
            </a:r>
            <a:r>
              <a:rPr lang="en-AU" dirty="0"/>
              <a:t> which unwraps the query and passes it into the DNS</a:t>
            </a:r>
          </a:p>
          <a:p>
            <a:r>
              <a:rPr lang="en-AU" dirty="0"/>
              <a:t>Used in Apple’s Private Relay product </a:t>
            </a:r>
          </a:p>
          <a:p>
            <a:pPr marL="0" indent="0">
              <a:buNone/>
            </a:pPr>
            <a:endParaRPr lang="en-AU" dirty="0"/>
          </a:p>
          <a:p>
            <a:pPr marL="0" indent="0">
              <a:buNone/>
            </a:pPr>
            <a:endParaRPr lang="en-AU" dirty="0"/>
          </a:p>
        </p:txBody>
      </p:sp>
      <p:pic>
        <p:nvPicPr>
          <p:cNvPr id="49" name="Picture 48">
            <a:extLst>
              <a:ext uri="{FF2B5EF4-FFF2-40B4-BE49-F238E27FC236}">
                <a16:creationId xmlns:a16="http://schemas.microsoft.com/office/drawing/2014/main" id="{E86A5277-CC1B-1896-2B43-C89453607B68}"/>
              </a:ext>
            </a:extLst>
          </p:cNvPr>
          <p:cNvPicPr>
            <a:picLocks noChangeAspect="1"/>
          </p:cNvPicPr>
          <p:nvPr/>
        </p:nvPicPr>
        <p:blipFill>
          <a:blip r:embed="rId2"/>
          <a:stretch>
            <a:fillRect/>
          </a:stretch>
        </p:blipFill>
        <p:spPr>
          <a:xfrm>
            <a:off x="7549551" y="371684"/>
            <a:ext cx="4143341" cy="1206950"/>
          </a:xfrm>
          <a:prstGeom prst="rect">
            <a:avLst/>
          </a:prstGeom>
        </p:spPr>
      </p:pic>
    </p:spTree>
    <p:extLst>
      <p:ext uri="{BB962C8B-B14F-4D97-AF65-F5344CB8AC3E}">
        <p14:creationId xmlns:p14="http://schemas.microsoft.com/office/powerpoint/2010/main" val="22900111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DE0DC-BD1F-9A42-0076-142E09C7A2B6}"/>
              </a:ext>
            </a:extLst>
          </p:cNvPr>
          <p:cNvSpPr>
            <a:spLocks noGrp="1"/>
          </p:cNvSpPr>
          <p:nvPr>
            <p:ph type="title"/>
          </p:nvPr>
        </p:nvSpPr>
        <p:spPr/>
        <p:txBody>
          <a:bodyPr/>
          <a:lstStyle/>
          <a:p>
            <a:r>
              <a:rPr lang="en-AU" dirty="0"/>
              <a:t>Limitation of DNS Privacy</a:t>
            </a:r>
          </a:p>
        </p:txBody>
      </p:sp>
      <p:sp>
        <p:nvSpPr>
          <p:cNvPr id="3" name="Content Placeholder 2">
            <a:extLst>
              <a:ext uri="{FF2B5EF4-FFF2-40B4-BE49-F238E27FC236}">
                <a16:creationId xmlns:a16="http://schemas.microsoft.com/office/drawing/2014/main" id="{6B281997-EB4B-42F9-EA5A-DBC79FD207B3}"/>
              </a:ext>
            </a:extLst>
          </p:cNvPr>
          <p:cNvSpPr>
            <a:spLocks noGrp="1"/>
          </p:cNvSpPr>
          <p:nvPr>
            <p:ph idx="1"/>
          </p:nvPr>
        </p:nvSpPr>
        <p:spPr/>
        <p:txBody>
          <a:bodyPr/>
          <a:lstStyle/>
          <a:p>
            <a:r>
              <a:rPr lang="en-AU" dirty="0"/>
              <a:t>None of these measures can assure you that the answer you get is authentic or not </a:t>
            </a:r>
          </a:p>
          <a:p>
            <a:r>
              <a:rPr lang="en-AU" dirty="0"/>
              <a:t>It just limits the number of “others” who might get to eavesdrop on your DNS queries and responses</a:t>
            </a:r>
          </a:p>
          <a:p>
            <a:r>
              <a:rPr lang="en-AU" dirty="0"/>
              <a:t>Detecting (and rejecting) tampering and manipulation within the DNS is a separate problem…</a:t>
            </a:r>
          </a:p>
        </p:txBody>
      </p:sp>
    </p:spTree>
    <p:extLst>
      <p:ext uri="{BB962C8B-B14F-4D97-AF65-F5344CB8AC3E}">
        <p14:creationId xmlns:p14="http://schemas.microsoft.com/office/powerpoint/2010/main" val="4047397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8C453-2132-8317-1EEF-B233BEDFD109}"/>
              </a:ext>
            </a:extLst>
          </p:cNvPr>
          <p:cNvSpPr>
            <a:spLocks noGrp="1"/>
          </p:cNvSpPr>
          <p:nvPr>
            <p:ph type="title"/>
          </p:nvPr>
        </p:nvSpPr>
        <p:spPr>
          <a:xfrm>
            <a:off x="146649" y="365125"/>
            <a:ext cx="11938959" cy="1325563"/>
          </a:xfrm>
        </p:spPr>
        <p:txBody>
          <a:bodyPr/>
          <a:lstStyle/>
          <a:p>
            <a:r>
              <a:rPr lang="en-AU" dirty="0"/>
              <a:t>III. DNS Interference and Manipulation</a:t>
            </a:r>
          </a:p>
        </p:txBody>
      </p:sp>
      <p:sp>
        <p:nvSpPr>
          <p:cNvPr id="3" name="Content Placeholder 2">
            <a:extLst>
              <a:ext uri="{FF2B5EF4-FFF2-40B4-BE49-F238E27FC236}">
                <a16:creationId xmlns:a16="http://schemas.microsoft.com/office/drawing/2014/main" id="{A1FCE9D7-B235-4D9B-3259-9503A0D2352B}"/>
              </a:ext>
            </a:extLst>
          </p:cNvPr>
          <p:cNvSpPr>
            <a:spLocks noGrp="1"/>
          </p:cNvSpPr>
          <p:nvPr>
            <p:ph idx="1"/>
          </p:nvPr>
        </p:nvSpPr>
        <p:spPr/>
        <p:txBody>
          <a:bodyPr/>
          <a:lstStyle/>
          <a:p>
            <a:r>
              <a:rPr lang="en-AU" dirty="0"/>
              <a:t>In many parts of the Internet the DNS is used to implement censorship provisions by interfering in the name resolution process</a:t>
            </a:r>
          </a:p>
          <a:p>
            <a:r>
              <a:rPr lang="en-AU" dirty="0"/>
              <a:t>The DNS also used in criminal attacks by redirecting potential victims to fake services</a:t>
            </a:r>
          </a:p>
          <a:p>
            <a:r>
              <a:rPr lang="en-AU" dirty="0"/>
              <a:t>How can a client distinguish between a genuine DNS response and a contrived lie?</a:t>
            </a:r>
          </a:p>
          <a:p>
            <a:pPr lvl="1"/>
            <a:r>
              <a:rPr lang="en-AU" dirty="0"/>
              <a:t>DNSSEC!</a:t>
            </a:r>
          </a:p>
        </p:txBody>
      </p:sp>
    </p:spTree>
    <p:extLst>
      <p:ext uri="{BB962C8B-B14F-4D97-AF65-F5344CB8AC3E}">
        <p14:creationId xmlns:p14="http://schemas.microsoft.com/office/powerpoint/2010/main" val="11880487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9A013-BD43-7C03-8F42-0BEF83E3ECEC}"/>
              </a:ext>
            </a:extLst>
          </p:cNvPr>
          <p:cNvSpPr>
            <a:spLocks noGrp="1"/>
          </p:cNvSpPr>
          <p:nvPr>
            <p:ph type="title"/>
          </p:nvPr>
        </p:nvSpPr>
        <p:spPr/>
        <p:txBody>
          <a:bodyPr/>
          <a:lstStyle/>
          <a:p>
            <a:r>
              <a:rPr lang="en-AU" dirty="0"/>
              <a:t>What is DNSSEC?</a:t>
            </a:r>
          </a:p>
        </p:txBody>
      </p:sp>
      <p:sp>
        <p:nvSpPr>
          <p:cNvPr id="3" name="Content Placeholder 2">
            <a:extLst>
              <a:ext uri="{FF2B5EF4-FFF2-40B4-BE49-F238E27FC236}">
                <a16:creationId xmlns:a16="http://schemas.microsoft.com/office/drawing/2014/main" id="{F3AFE364-9EEC-D2BD-AB63-D13EA4312DB6}"/>
              </a:ext>
            </a:extLst>
          </p:cNvPr>
          <p:cNvSpPr>
            <a:spLocks noGrp="1"/>
          </p:cNvSpPr>
          <p:nvPr>
            <p:ph idx="1"/>
          </p:nvPr>
        </p:nvSpPr>
        <p:spPr/>
        <p:txBody>
          <a:bodyPr>
            <a:normAutofit fontScale="92500" lnSpcReduction="10000"/>
          </a:bodyPr>
          <a:lstStyle/>
          <a:p>
            <a:pPr marL="0" indent="0">
              <a:buNone/>
            </a:pPr>
            <a:r>
              <a:rPr lang="en-AU" sz="1600" dirty="0"/>
              <a:t>(This answer could be really long or very short – I’ll go for the ultra short version here)</a:t>
            </a:r>
          </a:p>
          <a:p>
            <a:r>
              <a:rPr lang="en-AU" dirty="0"/>
              <a:t>A DNS zone administrator generates a public/private key pair and then generates a digital signature for every authoritative record in the zone. These signatures are placed into the zone as RRSIG records. DNSSEC also signs across the “spans” between each pair of adjacent names in the zone. The public key is also placed into the zone as a signed record</a:t>
            </a:r>
          </a:p>
          <a:p>
            <a:r>
              <a:rPr lang="en-AU" dirty="0"/>
              <a:t>A hash of the zone’s public key is passed to the zone’s parent, which is placed into the signed parent zone as an authoritative (signed) DS record</a:t>
            </a:r>
          </a:p>
          <a:p>
            <a:r>
              <a:rPr lang="en-AU" dirty="0"/>
              <a:t>Clients can authenticate a DNS record by validating it against the associated signature record and assembling a validation chain from child to parent up to the root zone to validate the sequence of interlocking zone signing keys</a:t>
            </a:r>
          </a:p>
          <a:p>
            <a:endParaRPr lang="en-AU" dirty="0"/>
          </a:p>
        </p:txBody>
      </p:sp>
    </p:spTree>
    <p:extLst>
      <p:ext uri="{BB962C8B-B14F-4D97-AF65-F5344CB8AC3E}">
        <p14:creationId xmlns:p14="http://schemas.microsoft.com/office/powerpoint/2010/main" val="1423546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F1F0D-AB79-B7C1-34DA-9BE137F0E4E5}"/>
              </a:ext>
            </a:extLst>
          </p:cNvPr>
          <p:cNvSpPr>
            <a:spLocks noGrp="1"/>
          </p:cNvSpPr>
          <p:nvPr>
            <p:ph type="title"/>
          </p:nvPr>
        </p:nvSpPr>
        <p:spPr/>
        <p:txBody>
          <a:bodyPr/>
          <a:lstStyle/>
          <a:p>
            <a:r>
              <a:rPr lang="en-AU" dirty="0"/>
              <a:t>The Origins of the DNS</a:t>
            </a:r>
          </a:p>
        </p:txBody>
      </p:sp>
      <p:sp>
        <p:nvSpPr>
          <p:cNvPr id="3" name="Content Placeholder 2">
            <a:extLst>
              <a:ext uri="{FF2B5EF4-FFF2-40B4-BE49-F238E27FC236}">
                <a16:creationId xmlns:a16="http://schemas.microsoft.com/office/drawing/2014/main" id="{9159DDCD-73EE-585C-A04C-540603769F80}"/>
              </a:ext>
            </a:extLst>
          </p:cNvPr>
          <p:cNvSpPr>
            <a:spLocks noGrp="1"/>
          </p:cNvSpPr>
          <p:nvPr>
            <p:ph idx="1"/>
          </p:nvPr>
        </p:nvSpPr>
        <p:spPr/>
        <p:txBody>
          <a:bodyPr/>
          <a:lstStyle/>
          <a:p>
            <a:r>
              <a:rPr lang="en-AU" dirty="0"/>
              <a:t>The DNS was created as a replacement for a static list of hosts and addresses - /etc/hosts</a:t>
            </a:r>
          </a:p>
          <a:p>
            <a:pPr lvl="1"/>
            <a:r>
              <a:rPr lang="en-AU" dirty="0"/>
              <a:t>Which was a list of host names and their IP addresses</a:t>
            </a:r>
          </a:p>
          <a:p>
            <a:pPr lvl="1"/>
            <a:endParaRPr lang="en-AU" dirty="0"/>
          </a:p>
          <a:p>
            <a:pPr lvl="1"/>
            <a:endParaRPr lang="en-AU" dirty="0"/>
          </a:p>
          <a:p>
            <a:pPr lvl="1"/>
            <a:endParaRPr lang="en-AU" dirty="0"/>
          </a:p>
          <a:p>
            <a:pPr lvl="1"/>
            <a:r>
              <a:rPr lang="en-AU" dirty="0"/>
              <a:t>To resolve a name you look up the name in /etc/</a:t>
            </a:r>
            <a:r>
              <a:rPr lang="en-AU" dirty="0" err="1"/>
              <a:t>hosts.txt</a:t>
            </a:r>
            <a:r>
              <a:rPr lang="en-AU" dirty="0"/>
              <a:t> and use the result</a:t>
            </a:r>
          </a:p>
          <a:p>
            <a:pPr lvl="1"/>
            <a:endParaRPr lang="en-AU" dirty="0"/>
          </a:p>
          <a:p>
            <a:pPr marL="457200" lvl="1" indent="0">
              <a:buNone/>
            </a:pPr>
            <a:r>
              <a:rPr lang="en-AU" i="1" dirty="0"/>
              <a:t>Question: What are the problems with this approach?</a:t>
            </a:r>
          </a:p>
        </p:txBody>
      </p:sp>
      <p:sp>
        <p:nvSpPr>
          <p:cNvPr id="4" name="TextBox 3">
            <a:extLst>
              <a:ext uri="{FF2B5EF4-FFF2-40B4-BE49-F238E27FC236}">
                <a16:creationId xmlns:a16="http://schemas.microsoft.com/office/drawing/2014/main" id="{A3CE9E0E-3ECF-6D83-FCE4-BCF7A4B710AE}"/>
              </a:ext>
            </a:extLst>
          </p:cNvPr>
          <p:cNvSpPr txBox="1"/>
          <p:nvPr/>
        </p:nvSpPr>
        <p:spPr>
          <a:xfrm>
            <a:off x="3026073" y="3256317"/>
            <a:ext cx="2868093" cy="646331"/>
          </a:xfrm>
          <a:prstGeom prst="rect">
            <a:avLst/>
          </a:prstGeom>
          <a:noFill/>
        </p:spPr>
        <p:txBody>
          <a:bodyPr wrap="none" rtlCol="0">
            <a:spAutoFit/>
          </a:bodyPr>
          <a:lstStyle/>
          <a:p>
            <a:r>
              <a:rPr lang="en-AU" sz="1200" dirty="0">
                <a:latin typeface="Courier New" panose="02070309020205020404" pitchFamily="49" charset="0"/>
                <a:cs typeface="Courier New" panose="02070309020205020404" pitchFamily="49" charset="0"/>
              </a:rPr>
              <a:t>localhost		127.0.0.1</a:t>
            </a:r>
          </a:p>
          <a:p>
            <a:r>
              <a:rPr lang="en-AU" sz="1200" dirty="0" err="1">
                <a:latin typeface="Courier New" panose="02070309020205020404" pitchFamily="49" charset="0"/>
                <a:cs typeface="Courier New" panose="02070309020205020404" pitchFamily="49" charset="0"/>
              </a:rPr>
              <a:t>example.com</a:t>
            </a:r>
            <a:r>
              <a:rPr lang="en-AU" sz="1200" dirty="0">
                <a:latin typeface="Courier New" panose="02070309020205020404" pitchFamily="49" charset="0"/>
                <a:cs typeface="Courier New" panose="02070309020205020404" pitchFamily="49" charset="0"/>
              </a:rPr>
              <a:t>	192.0.2.1</a:t>
            </a:r>
          </a:p>
          <a:p>
            <a:endParaRPr lang="en-AU" sz="12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6208756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7142-FC7F-2D14-A1E6-BED99A533AEF}"/>
              </a:ext>
            </a:extLst>
          </p:cNvPr>
          <p:cNvSpPr>
            <a:spLocks noGrp="1"/>
          </p:cNvSpPr>
          <p:nvPr>
            <p:ph type="title"/>
          </p:nvPr>
        </p:nvSpPr>
        <p:spPr/>
        <p:txBody>
          <a:bodyPr/>
          <a:lstStyle/>
          <a:p>
            <a:r>
              <a:rPr lang="en-AU" dirty="0"/>
              <a:t>DNSSEC Limitations</a:t>
            </a:r>
          </a:p>
        </p:txBody>
      </p:sp>
      <p:sp>
        <p:nvSpPr>
          <p:cNvPr id="3" name="Content Placeholder 2">
            <a:extLst>
              <a:ext uri="{FF2B5EF4-FFF2-40B4-BE49-F238E27FC236}">
                <a16:creationId xmlns:a16="http://schemas.microsoft.com/office/drawing/2014/main" id="{C2B25777-B140-99CE-965F-6E0E29038AA3}"/>
              </a:ext>
            </a:extLst>
          </p:cNvPr>
          <p:cNvSpPr>
            <a:spLocks noGrp="1"/>
          </p:cNvSpPr>
          <p:nvPr>
            <p:ph idx="1"/>
          </p:nvPr>
        </p:nvSpPr>
        <p:spPr/>
        <p:txBody>
          <a:bodyPr/>
          <a:lstStyle/>
          <a:p>
            <a:r>
              <a:rPr lang="en-AU" dirty="0"/>
              <a:t>DNSSEC can’t tell a client what the “right” response might be. It can tell a client that the response that they have been provided is NOT authentic</a:t>
            </a:r>
          </a:p>
          <a:p>
            <a:r>
              <a:rPr lang="en-AU" dirty="0"/>
              <a:t>Validating signed responses entails assembling an interlocking signature chain from the target zone to the root</a:t>
            </a:r>
          </a:p>
          <a:p>
            <a:pPr lvl="1"/>
            <a:r>
              <a:rPr lang="en-AU" dirty="0"/>
              <a:t>This will take some additional time to assemble this additional information from the DNS</a:t>
            </a:r>
          </a:p>
          <a:p>
            <a:r>
              <a:rPr lang="en-AU" dirty="0"/>
              <a:t>DNSSEC is also prone to generating large responses, so DNS over UDP can be a problem here</a:t>
            </a:r>
          </a:p>
        </p:txBody>
      </p:sp>
    </p:spTree>
    <p:extLst>
      <p:ext uri="{BB962C8B-B14F-4D97-AF65-F5344CB8AC3E}">
        <p14:creationId xmlns:p14="http://schemas.microsoft.com/office/powerpoint/2010/main" val="2918790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3C27C-0A30-4403-7692-96592D7A73DE}"/>
              </a:ext>
            </a:extLst>
          </p:cNvPr>
          <p:cNvSpPr>
            <a:spLocks noGrp="1"/>
          </p:cNvSpPr>
          <p:nvPr>
            <p:ph type="title"/>
          </p:nvPr>
        </p:nvSpPr>
        <p:spPr/>
        <p:txBody>
          <a:bodyPr/>
          <a:lstStyle/>
          <a:p>
            <a:r>
              <a:rPr lang="en-AU" dirty="0"/>
              <a:t>What is DNSSEC protecting you against?</a:t>
            </a:r>
          </a:p>
        </p:txBody>
      </p:sp>
      <p:sp>
        <p:nvSpPr>
          <p:cNvPr id="3" name="Content Placeholder 2">
            <a:extLst>
              <a:ext uri="{FF2B5EF4-FFF2-40B4-BE49-F238E27FC236}">
                <a16:creationId xmlns:a16="http://schemas.microsoft.com/office/drawing/2014/main" id="{2CBE70A2-6840-71E8-4D0B-57E2C3029DDC}"/>
              </a:ext>
            </a:extLst>
          </p:cNvPr>
          <p:cNvSpPr>
            <a:spLocks noGrp="1"/>
          </p:cNvSpPr>
          <p:nvPr>
            <p:ph idx="1"/>
          </p:nvPr>
        </p:nvSpPr>
        <p:spPr>
          <a:xfrm>
            <a:off x="838200" y="1773074"/>
            <a:ext cx="10515600" cy="4351338"/>
          </a:xfrm>
        </p:spPr>
        <p:txBody>
          <a:bodyPr>
            <a:normAutofit fontScale="92500" lnSpcReduction="10000"/>
          </a:bodyPr>
          <a:lstStyle/>
          <a:p>
            <a:r>
              <a:rPr lang="en-AU" dirty="0"/>
              <a:t>What’s the threat issue going on here?</a:t>
            </a:r>
          </a:p>
          <a:p>
            <a:pPr lvl="1"/>
            <a:r>
              <a:rPr lang="en-AU" dirty="0"/>
              <a:t>Kaminsky styled attack of off-path cache poisoning? </a:t>
            </a:r>
          </a:p>
          <a:p>
            <a:pPr lvl="2"/>
            <a:r>
              <a:rPr lang="en-AU" dirty="0"/>
              <a:t>Between port and case randomisation there is probably adequate randomisation to protect the client from an off-path guessing attack</a:t>
            </a:r>
          </a:p>
          <a:p>
            <a:pPr lvl="1"/>
            <a:r>
              <a:rPr lang="en-AU" dirty="0"/>
              <a:t>On path direct attack of response substitution?</a:t>
            </a:r>
          </a:p>
          <a:p>
            <a:pPr lvl="1"/>
            <a:endParaRPr lang="en-AU" dirty="0"/>
          </a:p>
          <a:p>
            <a:r>
              <a:rPr lang="en-AU" dirty="0"/>
              <a:t>Even then - so what?</a:t>
            </a:r>
          </a:p>
          <a:p>
            <a:pPr lvl="1"/>
            <a:r>
              <a:rPr lang="en-AU" dirty="0"/>
              <a:t>If we are looking at poisoning the name-to-address relationship and misdirecting the user then this is much the same as a routing attack -- TLS is going to help here by </a:t>
            </a:r>
            <a:r>
              <a:rPr lang="en-AU" b="1" dirty="0"/>
              <a:t>authenticating the named identity</a:t>
            </a:r>
            <a:r>
              <a:rPr lang="en-AU" dirty="0"/>
              <a:t> of the remote service – its IP address is irrelevant to this authentication!</a:t>
            </a:r>
          </a:p>
          <a:p>
            <a:pPr lvl="1"/>
            <a:r>
              <a:rPr lang="en-AU" dirty="0"/>
              <a:t>If the service does not use some form of authentication then the client is very exposed in any case and DNSSEC is not going to mitigate all risks here!</a:t>
            </a:r>
          </a:p>
          <a:p>
            <a:endParaRPr lang="en-AU" dirty="0"/>
          </a:p>
        </p:txBody>
      </p:sp>
    </p:spTree>
    <p:extLst>
      <p:ext uri="{BB962C8B-B14F-4D97-AF65-F5344CB8AC3E}">
        <p14:creationId xmlns:p14="http://schemas.microsoft.com/office/powerpoint/2010/main" val="3612836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30FDF-80CC-5BA5-1D0C-633B71603381}"/>
              </a:ext>
            </a:extLst>
          </p:cNvPr>
          <p:cNvSpPr>
            <a:spLocks noGrp="1"/>
          </p:cNvSpPr>
          <p:nvPr>
            <p:ph type="title"/>
          </p:nvPr>
        </p:nvSpPr>
        <p:spPr/>
        <p:txBody>
          <a:bodyPr/>
          <a:lstStyle/>
          <a:p>
            <a:r>
              <a:rPr lang="en-AU" dirty="0"/>
              <a:t>DNSSEC is a Work in Progress</a:t>
            </a:r>
          </a:p>
        </p:txBody>
      </p:sp>
      <p:sp>
        <p:nvSpPr>
          <p:cNvPr id="3" name="Content Placeholder 2">
            <a:extLst>
              <a:ext uri="{FF2B5EF4-FFF2-40B4-BE49-F238E27FC236}">
                <a16:creationId xmlns:a16="http://schemas.microsoft.com/office/drawing/2014/main" id="{CEE3AEB5-E8BB-0034-EEE6-6EF5682671E5}"/>
              </a:ext>
            </a:extLst>
          </p:cNvPr>
          <p:cNvSpPr>
            <a:spLocks noGrp="1"/>
          </p:cNvSpPr>
          <p:nvPr>
            <p:ph idx="1"/>
          </p:nvPr>
        </p:nvSpPr>
        <p:spPr/>
        <p:txBody>
          <a:bodyPr/>
          <a:lstStyle/>
          <a:p>
            <a:r>
              <a:rPr lang="en-AU" dirty="0"/>
              <a:t>For these reasons DNSSEC is still an active area of activity for the DNS</a:t>
            </a:r>
          </a:p>
          <a:p>
            <a:pPr lvl="1"/>
            <a:r>
              <a:rPr lang="en-AU" dirty="0"/>
              <a:t>Can we make generating signatures “easier”?</a:t>
            </a:r>
          </a:p>
          <a:p>
            <a:pPr lvl="1"/>
            <a:r>
              <a:rPr lang="en-AU" dirty="0"/>
              <a:t>Can we make validation faster?</a:t>
            </a:r>
          </a:p>
          <a:p>
            <a:pPr lvl="1"/>
            <a:r>
              <a:rPr lang="en-AU" dirty="0"/>
              <a:t>What’s the use case to justify the incremental effort to sign and validation?</a:t>
            </a:r>
          </a:p>
          <a:p>
            <a:r>
              <a:rPr lang="en-AU" dirty="0"/>
              <a:t>It’s not clear if DNSSEC has an assured future</a:t>
            </a:r>
          </a:p>
          <a:p>
            <a:pPr lvl="1"/>
            <a:r>
              <a:rPr lang="en-AU" dirty="0"/>
              <a:t>The added complexity and costs are very high compared to the quantification of incremental benefit</a:t>
            </a:r>
          </a:p>
          <a:p>
            <a:endParaRPr lang="en-AU" dirty="0"/>
          </a:p>
        </p:txBody>
      </p:sp>
    </p:spTree>
    <p:extLst>
      <p:ext uri="{BB962C8B-B14F-4D97-AF65-F5344CB8AC3E}">
        <p14:creationId xmlns:p14="http://schemas.microsoft.com/office/powerpoint/2010/main" val="11073114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C33AA-8382-2DF6-ACC4-31269771EEA7}"/>
              </a:ext>
            </a:extLst>
          </p:cNvPr>
          <p:cNvSpPr>
            <a:spLocks noGrp="1"/>
          </p:cNvSpPr>
          <p:nvPr>
            <p:ph type="title"/>
          </p:nvPr>
        </p:nvSpPr>
        <p:spPr/>
        <p:txBody>
          <a:bodyPr/>
          <a:lstStyle/>
          <a:p>
            <a:r>
              <a:rPr lang="en-AU" dirty="0"/>
              <a:t>IV. Alternate Models</a:t>
            </a:r>
          </a:p>
        </p:txBody>
      </p:sp>
      <p:sp>
        <p:nvSpPr>
          <p:cNvPr id="3" name="Content Placeholder 2">
            <a:extLst>
              <a:ext uri="{FF2B5EF4-FFF2-40B4-BE49-F238E27FC236}">
                <a16:creationId xmlns:a16="http://schemas.microsoft.com/office/drawing/2014/main" id="{24F21BE8-D763-FB6A-A0EB-57077E1B1899}"/>
              </a:ext>
            </a:extLst>
          </p:cNvPr>
          <p:cNvSpPr>
            <a:spLocks noGrp="1"/>
          </p:cNvSpPr>
          <p:nvPr>
            <p:ph idx="1"/>
          </p:nvPr>
        </p:nvSpPr>
        <p:spPr/>
        <p:txBody>
          <a:bodyPr>
            <a:normAutofit lnSpcReduction="10000"/>
          </a:bodyPr>
          <a:lstStyle/>
          <a:p>
            <a:r>
              <a:rPr lang="en-AU" dirty="0"/>
              <a:t>The open nature of the DNS architecture has prompted many to innovate with the DNS in various “interesting” ways:</a:t>
            </a:r>
          </a:p>
          <a:p>
            <a:pPr lvl="1"/>
            <a:r>
              <a:rPr lang="en-AU" dirty="0"/>
              <a:t>Why is there only one root zone? Can we set up a parallel DNS with alternate root zones?</a:t>
            </a:r>
          </a:p>
          <a:p>
            <a:pPr lvl="1"/>
            <a:r>
              <a:rPr lang="en-AU" dirty="0"/>
              <a:t>Why are there exactly 13 root zone server names?</a:t>
            </a:r>
          </a:p>
          <a:p>
            <a:pPr lvl="2"/>
            <a:r>
              <a:rPr lang="en-AU" dirty="0"/>
              <a:t>Can we experiment with a root zone that has a much larger set of named root servers?</a:t>
            </a:r>
          </a:p>
          <a:p>
            <a:pPr lvl="2"/>
            <a:r>
              <a:rPr lang="en-AU" dirty="0"/>
              <a:t>Can we experiment with a root zone that has a single root server name?</a:t>
            </a:r>
          </a:p>
          <a:p>
            <a:pPr lvl="1"/>
            <a:r>
              <a:rPr lang="en-AU" dirty="0"/>
              <a:t>What if we replace the hierarchy with a flat namespace space using distributed hash tables for name server discovery?</a:t>
            </a:r>
          </a:p>
          <a:p>
            <a:pPr lvl="2"/>
            <a:r>
              <a:rPr lang="en-AU" dirty="0"/>
              <a:t>If we go in this direction, then can we make the system self-describing using blockchain technologies?</a:t>
            </a:r>
          </a:p>
          <a:p>
            <a:pPr lvl="2"/>
            <a:r>
              <a:rPr lang="en-AU" dirty="0"/>
              <a:t>Can we combine keys, encryption and blockchains into a single secure and obscured name framework?</a:t>
            </a:r>
          </a:p>
          <a:p>
            <a:pPr lvl="2"/>
            <a:endParaRPr lang="en-AU" dirty="0"/>
          </a:p>
        </p:txBody>
      </p:sp>
    </p:spTree>
    <p:extLst>
      <p:ext uri="{BB962C8B-B14F-4D97-AF65-F5344CB8AC3E}">
        <p14:creationId xmlns:p14="http://schemas.microsoft.com/office/powerpoint/2010/main" val="20433795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C33AA-8382-2DF6-ACC4-31269771EEA7}"/>
              </a:ext>
            </a:extLst>
          </p:cNvPr>
          <p:cNvSpPr>
            <a:spLocks noGrp="1"/>
          </p:cNvSpPr>
          <p:nvPr>
            <p:ph type="title"/>
          </p:nvPr>
        </p:nvSpPr>
        <p:spPr/>
        <p:txBody>
          <a:bodyPr/>
          <a:lstStyle/>
          <a:p>
            <a:r>
              <a:rPr lang="en-AU" dirty="0"/>
              <a:t>Blockchain DNS</a:t>
            </a:r>
          </a:p>
        </p:txBody>
      </p:sp>
      <p:sp>
        <p:nvSpPr>
          <p:cNvPr id="3" name="Content Placeholder 2">
            <a:extLst>
              <a:ext uri="{FF2B5EF4-FFF2-40B4-BE49-F238E27FC236}">
                <a16:creationId xmlns:a16="http://schemas.microsoft.com/office/drawing/2014/main" id="{24F21BE8-D763-FB6A-A0EB-57077E1B1899}"/>
              </a:ext>
            </a:extLst>
          </p:cNvPr>
          <p:cNvSpPr>
            <a:spLocks noGrp="1"/>
          </p:cNvSpPr>
          <p:nvPr>
            <p:ph idx="1"/>
          </p:nvPr>
        </p:nvSpPr>
        <p:spPr/>
        <p:txBody>
          <a:bodyPr>
            <a:normAutofit/>
          </a:bodyPr>
          <a:lstStyle/>
          <a:p>
            <a:r>
              <a:rPr lang="en-AU" dirty="0"/>
              <a:t>What if we replace the hierarchy with a flat namespace space using distributed hash tables for name server discovery?</a:t>
            </a:r>
          </a:p>
          <a:p>
            <a:pPr lvl="1"/>
            <a:r>
              <a:rPr lang="en-AU" dirty="0"/>
              <a:t>If we go in this direction, then can we make the system self-managed using blockchain technologies to implement the common ledger?</a:t>
            </a:r>
          </a:p>
          <a:p>
            <a:pPr lvl="1"/>
            <a:r>
              <a:rPr lang="en-AU" dirty="0"/>
              <a:t>Can we combine keys, encryption and blockchains into a single secure and obscured name framework?</a:t>
            </a:r>
          </a:p>
          <a:p>
            <a:pPr lvl="2"/>
            <a:r>
              <a:rPr lang="en-AU" dirty="0"/>
              <a:t>GNU, Unstoppable Names, </a:t>
            </a:r>
            <a:r>
              <a:rPr lang="en-AU" dirty="0" err="1"/>
              <a:t>Etherum</a:t>
            </a:r>
            <a:r>
              <a:rPr lang="en-AU" dirty="0"/>
              <a:t>, </a:t>
            </a:r>
            <a:r>
              <a:rPr lang="en-AU" dirty="0" err="1"/>
              <a:t>Namecoin</a:t>
            </a:r>
            <a:r>
              <a:rPr lang="en-AU" dirty="0"/>
              <a:t>, </a:t>
            </a:r>
            <a:r>
              <a:rPr lang="en-AU" dirty="0" err="1"/>
              <a:t>Blockstack</a:t>
            </a:r>
            <a:r>
              <a:rPr lang="en-AU" dirty="0"/>
              <a:t>, </a:t>
            </a:r>
            <a:r>
              <a:rPr lang="en-AU" dirty="0" err="1"/>
              <a:t>Emercoin</a:t>
            </a:r>
            <a:r>
              <a:rPr lang="en-AU" dirty="0"/>
              <a:t>, +++</a:t>
            </a:r>
          </a:p>
          <a:p>
            <a:pPr lvl="2"/>
            <a:r>
              <a:rPr lang="en-AU" dirty="0"/>
              <a:t>Some of these systems require </a:t>
            </a:r>
            <a:r>
              <a:rPr lang="en-AU" dirty="0" err="1"/>
              <a:t>modifgied</a:t>
            </a:r>
            <a:r>
              <a:rPr lang="en-AU" dirty="0"/>
              <a:t> clients to access the name space</a:t>
            </a:r>
          </a:p>
          <a:p>
            <a:pPr lvl="2"/>
            <a:r>
              <a:rPr lang="en-AU" dirty="0"/>
              <a:t>Some use a “bridge name server” to translate the original DNS query into the customized </a:t>
            </a:r>
            <a:r>
              <a:rPr lang="en-AU" dirty="0" err="1"/>
              <a:t>namaespace</a:t>
            </a:r>
            <a:r>
              <a:rPr lang="en-AU" dirty="0"/>
              <a:t> for resolution </a:t>
            </a:r>
          </a:p>
        </p:txBody>
      </p:sp>
    </p:spTree>
    <p:extLst>
      <p:ext uri="{BB962C8B-B14F-4D97-AF65-F5344CB8AC3E}">
        <p14:creationId xmlns:p14="http://schemas.microsoft.com/office/powerpoint/2010/main" val="40988399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5472-9E0B-EA6D-A3DF-0E74A0E93983}"/>
              </a:ext>
            </a:extLst>
          </p:cNvPr>
          <p:cNvSpPr>
            <a:spLocks noGrp="1"/>
          </p:cNvSpPr>
          <p:nvPr>
            <p:ph type="title"/>
          </p:nvPr>
        </p:nvSpPr>
        <p:spPr/>
        <p:txBody>
          <a:bodyPr/>
          <a:lstStyle/>
          <a:p>
            <a:r>
              <a:rPr lang="en-AU" dirty="0"/>
              <a:t>Dynamic DNS</a:t>
            </a:r>
          </a:p>
        </p:txBody>
      </p:sp>
      <p:sp>
        <p:nvSpPr>
          <p:cNvPr id="3" name="Content Placeholder 2">
            <a:extLst>
              <a:ext uri="{FF2B5EF4-FFF2-40B4-BE49-F238E27FC236}">
                <a16:creationId xmlns:a16="http://schemas.microsoft.com/office/drawing/2014/main" id="{288F66A1-3A2D-9511-FD84-20CFBAD77BC1}"/>
              </a:ext>
            </a:extLst>
          </p:cNvPr>
          <p:cNvSpPr>
            <a:spLocks noGrp="1"/>
          </p:cNvSpPr>
          <p:nvPr>
            <p:ph idx="1"/>
          </p:nvPr>
        </p:nvSpPr>
        <p:spPr/>
        <p:txBody>
          <a:bodyPr/>
          <a:lstStyle/>
          <a:p>
            <a:r>
              <a:rPr lang="en-AU" dirty="0"/>
              <a:t>The DNS is a close to ubiquitously accessible service</a:t>
            </a:r>
          </a:p>
          <a:p>
            <a:r>
              <a:rPr lang="en-AU" dirty="0"/>
              <a:t>So you can think of DNS transactions as a form of remote procedure call:</a:t>
            </a:r>
          </a:p>
          <a:p>
            <a:pPr lvl="1"/>
            <a:r>
              <a:rPr lang="en-AU" dirty="0"/>
              <a:t>Client invokes a server process with arguments defined in the query name</a:t>
            </a:r>
          </a:p>
          <a:p>
            <a:pPr lvl="1"/>
            <a:r>
              <a:rPr lang="en-AU" dirty="0"/>
              <a:t>Server uses the server  process outcomes to generate a response</a:t>
            </a:r>
          </a:p>
          <a:p>
            <a:pPr lvl="1"/>
            <a:r>
              <a:rPr lang="en-AU" dirty="0"/>
              <a:t>This can be used for lightweight transactions, VPNs and IP tunnelling, </a:t>
            </a:r>
          </a:p>
        </p:txBody>
      </p:sp>
    </p:spTree>
    <p:extLst>
      <p:ext uri="{BB962C8B-B14F-4D97-AF65-F5344CB8AC3E}">
        <p14:creationId xmlns:p14="http://schemas.microsoft.com/office/powerpoint/2010/main" val="12936837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86BA7-C5B1-F3A8-41B3-D4AD3DB2430E}"/>
              </a:ext>
            </a:extLst>
          </p:cNvPr>
          <p:cNvSpPr>
            <a:spLocks noGrp="1"/>
          </p:cNvSpPr>
          <p:nvPr>
            <p:ph type="title"/>
          </p:nvPr>
        </p:nvSpPr>
        <p:spPr/>
        <p:txBody>
          <a:bodyPr/>
          <a:lstStyle/>
          <a:p>
            <a:r>
              <a:rPr lang="en-AU" dirty="0"/>
              <a:t>Where does this leave the DNS?</a:t>
            </a:r>
          </a:p>
        </p:txBody>
      </p:sp>
      <p:sp>
        <p:nvSpPr>
          <p:cNvPr id="3" name="Content Placeholder 2">
            <a:extLst>
              <a:ext uri="{FF2B5EF4-FFF2-40B4-BE49-F238E27FC236}">
                <a16:creationId xmlns:a16="http://schemas.microsoft.com/office/drawing/2014/main" id="{94618A90-B09D-7090-69BD-276B75CDBD6C}"/>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1058807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606AF-04F2-6DA6-78EE-A7EE71555D0F}"/>
              </a:ext>
            </a:extLst>
          </p:cNvPr>
          <p:cNvSpPr>
            <a:spLocks noGrp="1"/>
          </p:cNvSpPr>
          <p:nvPr>
            <p:ph type="title"/>
          </p:nvPr>
        </p:nvSpPr>
        <p:spPr/>
        <p:txBody>
          <a:bodyPr/>
          <a:lstStyle/>
          <a:p>
            <a:r>
              <a:rPr lang="en-AU" dirty="0"/>
              <a:t>Evolution or Fragmentation?</a:t>
            </a:r>
          </a:p>
        </p:txBody>
      </p:sp>
      <p:sp>
        <p:nvSpPr>
          <p:cNvPr id="3" name="Content Placeholder 2">
            <a:extLst>
              <a:ext uri="{FF2B5EF4-FFF2-40B4-BE49-F238E27FC236}">
                <a16:creationId xmlns:a16="http://schemas.microsoft.com/office/drawing/2014/main" id="{3C7E6D65-F94D-DBA4-0A95-859910149ABF}"/>
              </a:ext>
            </a:extLst>
          </p:cNvPr>
          <p:cNvSpPr>
            <a:spLocks noGrp="1"/>
          </p:cNvSpPr>
          <p:nvPr>
            <p:ph idx="1"/>
          </p:nvPr>
        </p:nvSpPr>
        <p:spPr/>
        <p:txBody>
          <a:bodyPr/>
          <a:lstStyle/>
          <a:p>
            <a:r>
              <a:rPr lang="en-AU" dirty="0"/>
              <a:t>How should we think about these alternate name systems?</a:t>
            </a:r>
          </a:p>
          <a:p>
            <a:pPr lvl="1"/>
            <a:r>
              <a:rPr lang="en-AU" dirty="0"/>
              <a:t>Are they experiments that attempt to innovate from the current model to address specific needs or shortcomings in the current model?</a:t>
            </a:r>
          </a:p>
          <a:p>
            <a:pPr lvl="1"/>
            <a:r>
              <a:rPr lang="en-AU" dirty="0"/>
              <a:t>If such experiments gather momentum then we might expect that they would gradually be folded into the overall DNS framework</a:t>
            </a:r>
          </a:p>
          <a:p>
            <a:pPr lvl="1"/>
            <a:r>
              <a:rPr lang="en-AU" dirty="0"/>
              <a:t>Or are these deliberate efforts to disrupt the current name system in an effort to divert revenue to the disruptor?</a:t>
            </a:r>
          </a:p>
        </p:txBody>
      </p:sp>
    </p:spTree>
    <p:extLst>
      <p:ext uri="{BB962C8B-B14F-4D97-AF65-F5344CB8AC3E}">
        <p14:creationId xmlns:p14="http://schemas.microsoft.com/office/powerpoint/2010/main" val="16631172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606AF-04F2-6DA6-78EE-A7EE71555D0F}"/>
              </a:ext>
            </a:extLst>
          </p:cNvPr>
          <p:cNvSpPr>
            <a:spLocks noGrp="1"/>
          </p:cNvSpPr>
          <p:nvPr>
            <p:ph type="title"/>
          </p:nvPr>
        </p:nvSpPr>
        <p:spPr/>
        <p:txBody>
          <a:bodyPr/>
          <a:lstStyle/>
          <a:p>
            <a:r>
              <a:rPr lang="en-AU" dirty="0"/>
              <a:t>Evolution or Fragmentation?</a:t>
            </a:r>
          </a:p>
        </p:txBody>
      </p:sp>
      <p:sp>
        <p:nvSpPr>
          <p:cNvPr id="3" name="Content Placeholder 2">
            <a:extLst>
              <a:ext uri="{FF2B5EF4-FFF2-40B4-BE49-F238E27FC236}">
                <a16:creationId xmlns:a16="http://schemas.microsoft.com/office/drawing/2014/main" id="{3C7E6D65-F94D-DBA4-0A95-859910149ABF}"/>
              </a:ext>
            </a:extLst>
          </p:cNvPr>
          <p:cNvSpPr>
            <a:spLocks noGrp="1"/>
          </p:cNvSpPr>
          <p:nvPr>
            <p:ph idx="1"/>
          </p:nvPr>
        </p:nvSpPr>
        <p:spPr/>
        <p:txBody>
          <a:bodyPr/>
          <a:lstStyle/>
          <a:p>
            <a:r>
              <a:rPr lang="en-AU" dirty="0"/>
              <a:t>Should we be concerned?</a:t>
            </a:r>
          </a:p>
          <a:p>
            <a:pPr lvl="1"/>
            <a:r>
              <a:rPr lang="en-AU" dirty="0"/>
              <a:t>Hard to say!</a:t>
            </a:r>
          </a:p>
          <a:p>
            <a:pPr lvl="1"/>
            <a:r>
              <a:rPr lang="en-AU" dirty="0"/>
              <a:t>There a larger debate about coherence and stasis, as compared to innovation, flexibility and adaptation</a:t>
            </a:r>
          </a:p>
          <a:p>
            <a:pPr lvl="1"/>
            <a:endParaRPr lang="en-AU" dirty="0"/>
          </a:p>
          <a:p>
            <a:pPr lvl="1"/>
            <a:r>
              <a:rPr lang="en-AU" dirty="0"/>
              <a:t>If efforts to change the current framework succeed we call it “innovation”</a:t>
            </a:r>
          </a:p>
          <a:p>
            <a:pPr lvl="1"/>
            <a:r>
              <a:rPr lang="en-AU" dirty="0"/>
              <a:t>If they fail, we call it “fragmentation” </a:t>
            </a:r>
          </a:p>
        </p:txBody>
      </p:sp>
    </p:spTree>
    <p:extLst>
      <p:ext uri="{BB962C8B-B14F-4D97-AF65-F5344CB8AC3E}">
        <p14:creationId xmlns:p14="http://schemas.microsoft.com/office/powerpoint/2010/main" val="42146104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E0EA5C-11B2-FD48-A1BE-9B7A6CCD8603}"/>
              </a:ext>
            </a:extLst>
          </p:cNvPr>
          <p:cNvSpPr txBox="1"/>
          <p:nvPr/>
        </p:nvSpPr>
        <p:spPr>
          <a:xfrm>
            <a:off x="3122908" y="2193011"/>
            <a:ext cx="2654894" cy="830997"/>
          </a:xfrm>
          <a:prstGeom prst="rect">
            <a:avLst/>
          </a:prstGeom>
          <a:noFill/>
        </p:spPr>
        <p:txBody>
          <a:bodyPr wrap="none" rtlCol="0">
            <a:spAutoFit/>
          </a:bodyPr>
          <a:lstStyle/>
          <a:p>
            <a:r>
              <a:rPr lang="en-AU" sz="4800" dirty="0">
                <a:solidFill>
                  <a:schemeClr val="bg1">
                    <a:lumMod val="75000"/>
                  </a:schemeClr>
                </a:solidFill>
                <a:latin typeface="AhnbergHand" pitchFamily="2" charset="0"/>
              </a:rPr>
              <a:t>Thanks!</a:t>
            </a:r>
            <a:endParaRPr lang="en-AU" dirty="0">
              <a:solidFill>
                <a:schemeClr val="bg1">
                  <a:lumMod val="75000"/>
                </a:schemeClr>
              </a:solidFill>
              <a:latin typeface="AhnbergHand" pitchFamily="2" charset="0"/>
            </a:endParaRPr>
          </a:p>
        </p:txBody>
      </p:sp>
    </p:spTree>
    <p:extLst>
      <p:ext uri="{BB962C8B-B14F-4D97-AF65-F5344CB8AC3E}">
        <p14:creationId xmlns:p14="http://schemas.microsoft.com/office/powerpoint/2010/main" val="1791847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78FE-83AE-003B-51E3-35C9F7E9E8E3}"/>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8661ACF8-67B6-E3F3-88D3-E48A4C936A24}"/>
              </a:ext>
            </a:extLst>
          </p:cNvPr>
          <p:cNvSpPr>
            <a:spLocks noGrp="1"/>
          </p:cNvSpPr>
          <p:nvPr>
            <p:ph idx="1"/>
          </p:nvPr>
        </p:nvSpPr>
        <p:spPr/>
        <p:txBody>
          <a:bodyPr>
            <a:normAutofit/>
          </a:bodyPr>
          <a:lstStyle/>
          <a:p>
            <a:r>
              <a:rPr lang="en-AU" dirty="0"/>
              <a:t>Transform local name lookup into a network service</a:t>
            </a:r>
          </a:p>
          <a:p>
            <a:pPr lvl="1"/>
            <a:r>
              <a:rPr lang="en-AU" dirty="0"/>
              <a:t>That way we can use a local </a:t>
            </a:r>
            <a:r>
              <a:rPr lang="en-AU" i="1" dirty="0"/>
              <a:t>nameserver</a:t>
            </a:r>
            <a:r>
              <a:rPr lang="en-AU" dirty="0"/>
              <a:t> to serve the local copy of the hosts file to a collection of local clients</a:t>
            </a:r>
          </a:p>
          <a:p>
            <a:pPr lvl="1"/>
            <a:r>
              <a:rPr lang="en-AU" dirty="0"/>
              <a:t>Better scalability, as the updates need only to be sent to each network’s local name server, and network clients simply query this server for name-to-address translation</a:t>
            </a:r>
          </a:p>
          <a:p>
            <a:pPr lvl="1"/>
            <a:endParaRPr lang="en-AU" dirty="0"/>
          </a:p>
          <a:p>
            <a:r>
              <a:rPr lang="en-AU" dirty="0"/>
              <a:t>IEN 61 – October 78</a:t>
            </a:r>
          </a:p>
          <a:p>
            <a:pPr lvl="1"/>
            <a:r>
              <a:rPr lang="en-AU" dirty="0"/>
              <a:t>Simple datagram exchange: send the name server a packet with a query name and receive a response with the original query and the IP address added</a:t>
            </a:r>
          </a:p>
          <a:p>
            <a:pPr lvl="1"/>
            <a:r>
              <a:rPr lang="en-AU" dirty="0"/>
              <a:t>Allows one host to serve its copy of the hosts file with a collection of clients</a:t>
            </a:r>
          </a:p>
        </p:txBody>
      </p:sp>
    </p:spTree>
    <p:extLst>
      <p:ext uri="{BB962C8B-B14F-4D97-AF65-F5344CB8AC3E}">
        <p14:creationId xmlns:p14="http://schemas.microsoft.com/office/powerpoint/2010/main" val="115240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78FE-83AE-003B-51E3-35C9F7E9E8E3}"/>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8661ACF8-67B6-E3F3-88D3-E48A4C936A24}"/>
              </a:ext>
            </a:extLst>
          </p:cNvPr>
          <p:cNvSpPr>
            <a:spLocks noGrp="1"/>
          </p:cNvSpPr>
          <p:nvPr>
            <p:ph idx="1"/>
          </p:nvPr>
        </p:nvSpPr>
        <p:spPr>
          <a:xfrm>
            <a:off x="201856" y="1859173"/>
            <a:ext cx="5911281" cy="4351338"/>
          </a:xfrm>
        </p:spPr>
        <p:txBody>
          <a:bodyPr>
            <a:normAutofit/>
          </a:bodyPr>
          <a:lstStyle/>
          <a:p>
            <a:pPr marL="0" indent="0">
              <a:buNone/>
            </a:pPr>
            <a:r>
              <a:rPr lang="en-AU" sz="2400" dirty="0"/>
              <a:t>RFC 822 – November 1983</a:t>
            </a:r>
          </a:p>
          <a:p>
            <a:pPr lvl="1"/>
            <a:r>
              <a:rPr lang="en-AU" sz="2000" dirty="0"/>
              <a:t>“tree-structured” name hierarchy</a:t>
            </a:r>
          </a:p>
          <a:p>
            <a:pPr lvl="1"/>
            <a:r>
              <a:rPr lang="en-AU" sz="2000" dirty="0"/>
              <a:t>Multiple “types” can be associated with each label</a:t>
            </a:r>
          </a:p>
          <a:p>
            <a:pPr lvl="1"/>
            <a:r>
              <a:rPr lang="en-AU" sz="2000" dirty="0"/>
              <a:t>Defines aliases (CNAME) and wildcards</a:t>
            </a:r>
          </a:p>
          <a:p>
            <a:pPr lvl="1"/>
            <a:r>
              <a:rPr lang="en-AU" sz="2000" dirty="0"/>
              <a:t>Distributed set of name servers aligned with the distributed name structure</a:t>
            </a:r>
          </a:p>
          <a:p>
            <a:pPr lvl="1"/>
            <a:r>
              <a:rPr lang="en-AU" sz="2000" dirty="0"/>
              <a:t>Resolvers to traverse the name server structure to resolve a name</a:t>
            </a:r>
          </a:p>
          <a:p>
            <a:pPr lvl="1"/>
            <a:r>
              <a:rPr lang="en-AU" sz="2000" dirty="0"/>
              <a:t>DNS protocol defined as a simple query/response datagram protocol</a:t>
            </a:r>
          </a:p>
        </p:txBody>
      </p:sp>
      <p:grpSp>
        <p:nvGrpSpPr>
          <p:cNvPr id="4" name="Group 3">
            <a:extLst>
              <a:ext uri="{FF2B5EF4-FFF2-40B4-BE49-F238E27FC236}">
                <a16:creationId xmlns:a16="http://schemas.microsoft.com/office/drawing/2014/main" id="{1F26555E-B922-A931-3BCB-461E7E7F6CD6}"/>
              </a:ext>
            </a:extLst>
          </p:cNvPr>
          <p:cNvGrpSpPr/>
          <p:nvPr/>
        </p:nvGrpSpPr>
        <p:grpSpPr>
          <a:xfrm>
            <a:off x="5965658" y="2015856"/>
            <a:ext cx="6198170" cy="3136790"/>
            <a:chOff x="487880" y="2782670"/>
            <a:chExt cx="7796808" cy="3683916"/>
          </a:xfrm>
        </p:grpSpPr>
        <p:sp>
          <p:nvSpPr>
            <p:cNvPr id="5" name="Rounded Rectangle 4">
              <a:extLst>
                <a:ext uri="{FF2B5EF4-FFF2-40B4-BE49-F238E27FC236}">
                  <a16:creationId xmlns:a16="http://schemas.microsoft.com/office/drawing/2014/main" id="{EB8DC8A1-EC57-6EF4-446B-8DE553A38FC6}"/>
                </a:ext>
              </a:extLst>
            </p:cNvPr>
            <p:cNvSpPr/>
            <p:nvPr/>
          </p:nvSpPr>
          <p:spPr>
            <a:xfrm>
              <a:off x="4460167" y="2782670"/>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root</a:t>
              </a:r>
            </a:p>
          </p:txBody>
        </p:sp>
        <p:sp>
          <p:nvSpPr>
            <p:cNvPr id="6" name="Rounded Rectangle 5">
              <a:extLst>
                <a:ext uri="{FF2B5EF4-FFF2-40B4-BE49-F238E27FC236}">
                  <a16:creationId xmlns:a16="http://schemas.microsoft.com/office/drawing/2014/main" id="{5296B9FA-5AD2-2E59-3E92-E0A19D44FE5F}"/>
                </a:ext>
              </a:extLst>
            </p:cNvPr>
            <p:cNvSpPr/>
            <p:nvPr/>
          </p:nvSpPr>
          <p:spPr>
            <a:xfrm>
              <a:off x="2783767"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net</a:t>
              </a:r>
            </a:p>
          </p:txBody>
        </p:sp>
        <p:sp>
          <p:nvSpPr>
            <p:cNvPr id="7" name="Rounded Rectangle 6">
              <a:extLst>
                <a:ext uri="{FF2B5EF4-FFF2-40B4-BE49-F238E27FC236}">
                  <a16:creationId xmlns:a16="http://schemas.microsoft.com/office/drawing/2014/main" id="{D9035470-8B19-2C62-2D50-A98300399EF1}"/>
                </a:ext>
              </a:extLst>
            </p:cNvPr>
            <p:cNvSpPr/>
            <p:nvPr/>
          </p:nvSpPr>
          <p:spPr>
            <a:xfrm>
              <a:off x="4460166"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com</a:t>
              </a:r>
            </a:p>
          </p:txBody>
        </p:sp>
        <p:sp>
          <p:nvSpPr>
            <p:cNvPr id="8" name="Rounded Rectangle 7">
              <a:extLst>
                <a:ext uri="{FF2B5EF4-FFF2-40B4-BE49-F238E27FC236}">
                  <a16:creationId xmlns:a16="http://schemas.microsoft.com/office/drawing/2014/main" id="{654D5F1C-CCB8-374F-3E88-F03A2D8B481C}"/>
                </a:ext>
              </a:extLst>
            </p:cNvPr>
            <p:cNvSpPr/>
            <p:nvPr/>
          </p:nvSpPr>
          <p:spPr>
            <a:xfrm>
              <a:off x="6056528"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org</a:t>
              </a:r>
            </a:p>
          </p:txBody>
        </p:sp>
        <p:sp>
          <p:nvSpPr>
            <p:cNvPr id="9" name="Rounded Rectangle 8">
              <a:extLst>
                <a:ext uri="{FF2B5EF4-FFF2-40B4-BE49-F238E27FC236}">
                  <a16:creationId xmlns:a16="http://schemas.microsoft.com/office/drawing/2014/main" id="{7F73F527-8A96-D69A-BD8D-563DB09B150A}"/>
                </a:ext>
              </a:extLst>
            </p:cNvPr>
            <p:cNvSpPr/>
            <p:nvPr/>
          </p:nvSpPr>
          <p:spPr>
            <a:xfrm>
              <a:off x="3632382" y="4871319"/>
              <a:ext cx="1104079"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google</a:t>
              </a:r>
            </a:p>
          </p:txBody>
        </p:sp>
        <p:sp>
          <p:nvSpPr>
            <p:cNvPr id="10" name="Rounded Rectangle 9">
              <a:extLst>
                <a:ext uri="{FF2B5EF4-FFF2-40B4-BE49-F238E27FC236}">
                  <a16:creationId xmlns:a16="http://schemas.microsoft.com/office/drawing/2014/main" id="{FECB2359-490E-11E6-A82D-541726356968}"/>
                </a:ext>
              </a:extLst>
            </p:cNvPr>
            <p:cNvSpPr/>
            <p:nvPr/>
          </p:nvSpPr>
          <p:spPr>
            <a:xfrm>
              <a:off x="5054416" y="4871319"/>
              <a:ext cx="1313492"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example</a:t>
              </a:r>
            </a:p>
          </p:txBody>
        </p:sp>
        <p:cxnSp>
          <p:nvCxnSpPr>
            <p:cNvPr id="11" name="Straight Arrow Connector 10">
              <a:extLst>
                <a:ext uri="{FF2B5EF4-FFF2-40B4-BE49-F238E27FC236}">
                  <a16:creationId xmlns:a16="http://schemas.microsoft.com/office/drawing/2014/main" id="{7DFA7277-D41E-2A25-2CF5-E97C7D0190D0}"/>
                </a:ext>
              </a:extLst>
            </p:cNvPr>
            <p:cNvCxnSpPr>
              <a:stCxn id="5" idx="2"/>
              <a:endCxn id="6" idx="0"/>
            </p:cNvCxnSpPr>
            <p:nvPr/>
          </p:nvCxnSpPr>
          <p:spPr>
            <a:xfrm flipH="1">
              <a:off x="3208075" y="3249738"/>
              <a:ext cx="1676400"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CDD3E25-B296-A8DF-EC30-EABA21DD5B25}"/>
                </a:ext>
              </a:extLst>
            </p:cNvPr>
            <p:cNvCxnSpPr>
              <a:stCxn id="5" idx="2"/>
              <a:endCxn id="7" idx="0"/>
            </p:cNvCxnSpPr>
            <p:nvPr/>
          </p:nvCxnSpPr>
          <p:spPr>
            <a:xfrm flipH="1">
              <a:off x="4884474" y="3249738"/>
              <a:ext cx="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F7B1017-5A0C-8511-CD0A-79EBF220A09D}"/>
                </a:ext>
              </a:extLst>
            </p:cNvPr>
            <p:cNvCxnSpPr>
              <a:stCxn id="5" idx="2"/>
              <a:endCxn id="8" idx="0"/>
            </p:cNvCxnSpPr>
            <p:nvPr/>
          </p:nvCxnSpPr>
          <p:spPr>
            <a:xfrm>
              <a:off x="4884475" y="3249738"/>
              <a:ext cx="159636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2177E43-98E1-9ADC-2243-A47C72D170CA}"/>
                </a:ext>
              </a:extLst>
            </p:cNvPr>
            <p:cNvCxnSpPr>
              <a:stCxn id="7" idx="2"/>
              <a:endCxn id="9" idx="0"/>
            </p:cNvCxnSpPr>
            <p:nvPr/>
          </p:nvCxnSpPr>
          <p:spPr>
            <a:xfrm flipH="1">
              <a:off x="4184422" y="4371359"/>
              <a:ext cx="700052"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AC9BF28-A67B-FADE-9E82-FE78D7511816}"/>
                </a:ext>
              </a:extLst>
            </p:cNvPr>
            <p:cNvCxnSpPr>
              <a:stCxn id="7" idx="2"/>
              <a:endCxn id="10" idx="0"/>
            </p:cNvCxnSpPr>
            <p:nvPr/>
          </p:nvCxnSpPr>
          <p:spPr>
            <a:xfrm>
              <a:off x="4884474" y="4371359"/>
              <a:ext cx="826688"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FA96C83-70C9-C3E9-1EF6-4A0F2724F99A}"/>
                </a:ext>
              </a:extLst>
            </p:cNvPr>
            <p:cNvSpPr txBox="1"/>
            <p:nvPr/>
          </p:nvSpPr>
          <p:spPr>
            <a:xfrm>
              <a:off x="532852" y="2826134"/>
              <a:ext cx="1150264" cy="361460"/>
            </a:xfrm>
            <a:prstGeom prst="rect">
              <a:avLst/>
            </a:prstGeom>
            <a:noFill/>
          </p:spPr>
          <p:txBody>
            <a:bodyPr wrap="none" rtlCol="0">
              <a:spAutoFit/>
            </a:bodyPr>
            <a:lstStyle/>
            <a:p>
              <a:r>
                <a:rPr lang="en-AU" sz="1400" dirty="0"/>
                <a:t>Root zone</a:t>
              </a:r>
            </a:p>
          </p:txBody>
        </p:sp>
        <p:sp>
          <p:nvSpPr>
            <p:cNvPr id="17" name="TextBox 16">
              <a:extLst>
                <a:ext uri="{FF2B5EF4-FFF2-40B4-BE49-F238E27FC236}">
                  <a16:creationId xmlns:a16="http://schemas.microsoft.com/office/drawing/2014/main" id="{8FC9ABC6-54C1-BF01-3068-4549F34EF2E3}"/>
                </a:ext>
              </a:extLst>
            </p:cNvPr>
            <p:cNvSpPr txBox="1"/>
            <p:nvPr/>
          </p:nvSpPr>
          <p:spPr>
            <a:xfrm>
              <a:off x="487880" y="3768493"/>
              <a:ext cx="1941036" cy="361460"/>
            </a:xfrm>
            <a:prstGeom prst="rect">
              <a:avLst/>
            </a:prstGeom>
            <a:noFill/>
          </p:spPr>
          <p:txBody>
            <a:bodyPr wrap="none" rtlCol="0">
              <a:spAutoFit/>
            </a:bodyPr>
            <a:lstStyle/>
            <a:p>
              <a:r>
                <a:rPr lang="en-AU" sz="1400" dirty="0"/>
                <a:t>Top Level Domains</a:t>
              </a:r>
            </a:p>
          </p:txBody>
        </p:sp>
        <p:sp>
          <p:nvSpPr>
            <p:cNvPr id="18" name="TextBox 17">
              <a:extLst>
                <a:ext uri="{FF2B5EF4-FFF2-40B4-BE49-F238E27FC236}">
                  <a16:creationId xmlns:a16="http://schemas.microsoft.com/office/drawing/2014/main" id="{6BC9693D-B90B-E5B2-C571-271AA1213B7E}"/>
                </a:ext>
              </a:extLst>
            </p:cNvPr>
            <p:cNvSpPr txBox="1"/>
            <p:nvPr/>
          </p:nvSpPr>
          <p:spPr>
            <a:xfrm>
              <a:off x="499770" y="4969056"/>
              <a:ext cx="2277865" cy="361460"/>
            </a:xfrm>
            <a:prstGeom prst="rect">
              <a:avLst/>
            </a:prstGeom>
            <a:noFill/>
          </p:spPr>
          <p:txBody>
            <a:bodyPr wrap="none" rtlCol="0">
              <a:spAutoFit/>
            </a:bodyPr>
            <a:lstStyle/>
            <a:p>
              <a:r>
                <a:rPr lang="en-AU" sz="1400" dirty="0"/>
                <a:t>Second Level Domains</a:t>
              </a:r>
            </a:p>
          </p:txBody>
        </p:sp>
        <p:sp>
          <p:nvSpPr>
            <p:cNvPr id="19" name="TextBox 18">
              <a:extLst>
                <a:ext uri="{FF2B5EF4-FFF2-40B4-BE49-F238E27FC236}">
                  <a16:creationId xmlns:a16="http://schemas.microsoft.com/office/drawing/2014/main" id="{26CFDFC3-58AC-3575-9893-1B82F8D63E67}"/>
                </a:ext>
              </a:extLst>
            </p:cNvPr>
            <p:cNvSpPr txBox="1"/>
            <p:nvPr/>
          </p:nvSpPr>
          <p:spPr>
            <a:xfrm>
              <a:off x="2506376" y="5982096"/>
              <a:ext cx="1583317" cy="361460"/>
            </a:xfrm>
            <a:prstGeom prst="rect">
              <a:avLst/>
            </a:prstGeom>
            <a:noFill/>
          </p:spPr>
          <p:txBody>
            <a:bodyPr wrap="none" rtlCol="0">
              <a:spAutoFit/>
            </a:bodyPr>
            <a:lstStyle/>
            <a:p>
              <a:r>
                <a:rPr lang="en-AU" sz="1400" dirty="0" err="1">
                  <a:latin typeface="Courier New" panose="02070309020205020404" pitchFamily="49" charset="0"/>
                  <a:cs typeface="Courier New" panose="02070309020205020404" pitchFamily="49" charset="0"/>
                </a:rPr>
                <a:t>google.com</a:t>
              </a:r>
              <a:endParaRPr lang="en-AU" sz="1400" dirty="0">
                <a:latin typeface="Courier New" panose="02070309020205020404" pitchFamily="49" charset="0"/>
                <a:cs typeface="Courier New" panose="02070309020205020404" pitchFamily="49" charset="0"/>
              </a:endParaRPr>
            </a:p>
          </p:txBody>
        </p:sp>
        <p:sp>
          <p:nvSpPr>
            <p:cNvPr id="20" name="TextBox 19">
              <a:extLst>
                <a:ext uri="{FF2B5EF4-FFF2-40B4-BE49-F238E27FC236}">
                  <a16:creationId xmlns:a16="http://schemas.microsoft.com/office/drawing/2014/main" id="{9734E477-F069-5906-0640-2283A7A61102}"/>
                </a:ext>
              </a:extLst>
            </p:cNvPr>
            <p:cNvSpPr txBox="1"/>
            <p:nvPr/>
          </p:nvSpPr>
          <p:spPr>
            <a:xfrm>
              <a:off x="5054416" y="5768157"/>
              <a:ext cx="1988625" cy="361460"/>
            </a:xfrm>
            <a:prstGeom prst="rect">
              <a:avLst/>
            </a:prstGeom>
            <a:noFill/>
          </p:spPr>
          <p:txBody>
            <a:bodyPr wrap="none" rtlCol="0">
              <a:spAutoFit/>
            </a:bodyPr>
            <a:lstStyle/>
            <a:p>
              <a:r>
                <a:rPr lang="en-AU" sz="1400" dirty="0">
                  <a:latin typeface="Courier New" panose="02070309020205020404" pitchFamily="49" charset="0"/>
                  <a:cs typeface="Courier New" panose="02070309020205020404" pitchFamily="49" charset="0"/>
                </a:rPr>
                <a:t>*.</a:t>
              </a:r>
              <a:r>
                <a:rPr lang="en-AU" sz="1400" dirty="0" err="1">
                  <a:latin typeface="Courier New" panose="02070309020205020404" pitchFamily="49" charset="0"/>
                  <a:cs typeface="Courier New" panose="02070309020205020404" pitchFamily="49" charset="0"/>
                </a:rPr>
                <a:t>example.com</a:t>
              </a:r>
              <a:endParaRPr lang="en-AU" sz="1400" dirty="0">
                <a:latin typeface="Courier New" panose="02070309020205020404" pitchFamily="49" charset="0"/>
                <a:cs typeface="Courier New" panose="02070309020205020404" pitchFamily="49" charset="0"/>
              </a:endParaRPr>
            </a:p>
          </p:txBody>
        </p:sp>
        <p:sp>
          <p:nvSpPr>
            <p:cNvPr id="21" name="TextBox 20">
              <a:extLst>
                <a:ext uri="{FF2B5EF4-FFF2-40B4-BE49-F238E27FC236}">
                  <a16:creationId xmlns:a16="http://schemas.microsoft.com/office/drawing/2014/main" id="{F16276E1-6F5B-42B6-C3D8-DE0AFBA62C6E}"/>
                </a:ext>
              </a:extLst>
            </p:cNvPr>
            <p:cNvSpPr txBox="1"/>
            <p:nvPr/>
          </p:nvSpPr>
          <p:spPr>
            <a:xfrm>
              <a:off x="5565444" y="4535173"/>
              <a:ext cx="1772863" cy="271094"/>
            </a:xfrm>
            <a:prstGeom prst="rect">
              <a:avLst/>
            </a:prstGeom>
            <a:noFill/>
          </p:spPr>
          <p:txBody>
            <a:bodyPr wrap="none" rtlCol="0">
              <a:spAutoFit/>
            </a:bodyPr>
            <a:lstStyle/>
            <a:p>
              <a:r>
                <a:rPr lang="en-AU" sz="900" dirty="0"/>
                <a:t>Potential delegation point</a:t>
              </a:r>
            </a:p>
          </p:txBody>
        </p:sp>
        <p:sp>
          <p:nvSpPr>
            <p:cNvPr id="22" name="Rectangle 21">
              <a:extLst>
                <a:ext uri="{FF2B5EF4-FFF2-40B4-BE49-F238E27FC236}">
                  <a16:creationId xmlns:a16="http://schemas.microsoft.com/office/drawing/2014/main" id="{C2AFF1F7-D514-C62C-E903-CAC45C0A360F}"/>
                </a:ext>
              </a:extLst>
            </p:cNvPr>
            <p:cNvSpPr/>
            <p:nvPr/>
          </p:nvSpPr>
          <p:spPr>
            <a:xfrm>
              <a:off x="5008370" y="4789090"/>
              <a:ext cx="2447171" cy="1677496"/>
            </a:xfrm>
            <a:prstGeom prst="rect">
              <a:avLst/>
            </a:prstGeom>
            <a:noFill/>
            <a:ln w="2857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00">
                <a:solidFill>
                  <a:schemeClr val="tx1"/>
                </a:solidFill>
              </a:endParaRPr>
            </a:p>
          </p:txBody>
        </p:sp>
        <p:sp>
          <p:nvSpPr>
            <p:cNvPr id="23" name="TextBox 22">
              <a:extLst>
                <a:ext uri="{FF2B5EF4-FFF2-40B4-BE49-F238E27FC236}">
                  <a16:creationId xmlns:a16="http://schemas.microsoft.com/office/drawing/2014/main" id="{D1E6143F-0C00-4D02-746F-94171F5CE1CA}"/>
                </a:ext>
              </a:extLst>
            </p:cNvPr>
            <p:cNvSpPr txBox="1"/>
            <p:nvPr/>
          </p:nvSpPr>
          <p:spPr>
            <a:xfrm>
              <a:off x="7617807" y="5419973"/>
              <a:ext cx="666881" cy="361460"/>
            </a:xfrm>
            <a:prstGeom prst="rect">
              <a:avLst/>
            </a:prstGeom>
            <a:noFill/>
          </p:spPr>
          <p:txBody>
            <a:bodyPr wrap="none" rtlCol="0">
              <a:spAutoFit/>
            </a:bodyPr>
            <a:lstStyle/>
            <a:p>
              <a:r>
                <a:rPr lang="en-AU" sz="1400" dirty="0"/>
                <a:t>zone</a:t>
              </a:r>
            </a:p>
          </p:txBody>
        </p:sp>
      </p:grpSp>
    </p:spTree>
    <p:extLst>
      <p:ext uri="{BB962C8B-B14F-4D97-AF65-F5344CB8AC3E}">
        <p14:creationId xmlns:p14="http://schemas.microsoft.com/office/powerpoint/2010/main" val="4255426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78FE-83AE-003B-51E3-35C9F7E9E8E3}"/>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8661ACF8-67B6-E3F3-88D3-E48A4C936A24}"/>
              </a:ext>
            </a:extLst>
          </p:cNvPr>
          <p:cNvSpPr>
            <a:spLocks noGrp="1"/>
          </p:cNvSpPr>
          <p:nvPr>
            <p:ph idx="1"/>
          </p:nvPr>
        </p:nvSpPr>
        <p:spPr>
          <a:xfrm>
            <a:off x="201857" y="1859173"/>
            <a:ext cx="5635922" cy="4351338"/>
          </a:xfrm>
        </p:spPr>
        <p:txBody>
          <a:bodyPr>
            <a:normAutofit/>
          </a:bodyPr>
          <a:lstStyle/>
          <a:p>
            <a:pPr marL="0" indent="0">
              <a:buNone/>
            </a:pPr>
            <a:r>
              <a:rPr lang="en-AU" sz="2400" dirty="0"/>
              <a:t>RFC 822 – November 1983</a:t>
            </a:r>
          </a:p>
          <a:p>
            <a:pPr lvl="1"/>
            <a:r>
              <a:rPr lang="en-AU" sz="2000" dirty="0"/>
              <a:t>“tree-structured” name hierarchy</a:t>
            </a:r>
          </a:p>
          <a:p>
            <a:pPr lvl="1"/>
            <a:r>
              <a:rPr lang="en-AU" sz="2000" dirty="0"/>
              <a:t>Multiple “types” can be associated with each label</a:t>
            </a:r>
          </a:p>
          <a:p>
            <a:pPr lvl="1"/>
            <a:r>
              <a:rPr lang="en-AU" sz="2000" dirty="0"/>
              <a:t>Defines aliases (CNAME) and wildcards</a:t>
            </a:r>
          </a:p>
          <a:p>
            <a:pPr lvl="1"/>
            <a:r>
              <a:rPr lang="en-AU" sz="2000" dirty="0"/>
              <a:t>Distributed set of name servers aligned with the distributed name structure</a:t>
            </a:r>
          </a:p>
          <a:p>
            <a:pPr lvl="1"/>
            <a:r>
              <a:rPr lang="en-AU" sz="2000" dirty="0"/>
              <a:t>Resolvers to traverse the name server structure to resolve a name</a:t>
            </a:r>
          </a:p>
          <a:p>
            <a:pPr lvl="1"/>
            <a:r>
              <a:rPr lang="en-AU" sz="2000" dirty="0"/>
              <a:t>DNS protocol is a simple query/response datagram protocol</a:t>
            </a:r>
          </a:p>
        </p:txBody>
      </p:sp>
      <p:grpSp>
        <p:nvGrpSpPr>
          <p:cNvPr id="4" name="Group 3">
            <a:extLst>
              <a:ext uri="{FF2B5EF4-FFF2-40B4-BE49-F238E27FC236}">
                <a16:creationId xmlns:a16="http://schemas.microsoft.com/office/drawing/2014/main" id="{1F26555E-B922-A931-3BCB-461E7E7F6CD6}"/>
              </a:ext>
            </a:extLst>
          </p:cNvPr>
          <p:cNvGrpSpPr/>
          <p:nvPr/>
        </p:nvGrpSpPr>
        <p:grpSpPr>
          <a:xfrm>
            <a:off x="5802028" y="2208362"/>
            <a:ext cx="6198170" cy="3136790"/>
            <a:chOff x="487880" y="2782670"/>
            <a:chExt cx="7796808" cy="3683916"/>
          </a:xfrm>
        </p:grpSpPr>
        <p:sp>
          <p:nvSpPr>
            <p:cNvPr id="5" name="Rounded Rectangle 4">
              <a:extLst>
                <a:ext uri="{FF2B5EF4-FFF2-40B4-BE49-F238E27FC236}">
                  <a16:creationId xmlns:a16="http://schemas.microsoft.com/office/drawing/2014/main" id="{EB8DC8A1-EC57-6EF4-446B-8DE553A38FC6}"/>
                </a:ext>
              </a:extLst>
            </p:cNvPr>
            <p:cNvSpPr/>
            <p:nvPr/>
          </p:nvSpPr>
          <p:spPr>
            <a:xfrm>
              <a:off x="4460167" y="2782670"/>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root</a:t>
              </a:r>
            </a:p>
          </p:txBody>
        </p:sp>
        <p:sp>
          <p:nvSpPr>
            <p:cNvPr id="6" name="Rounded Rectangle 5">
              <a:extLst>
                <a:ext uri="{FF2B5EF4-FFF2-40B4-BE49-F238E27FC236}">
                  <a16:creationId xmlns:a16="http://schemas.microsoft.com/office/drawing/2014/main" id="{5296B9FA-5AD2-2E59-3E92-E0A19D44FE5F}"/>
                </a:ext>
              </a:extLst>
            </p:cNvPr>
            <p:cNvSpPr/>
            <p:nvPr/>
          </p:nvSpPr>
          <p:spPr>
            <a:xfrm>
              <a:off x="2783767"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net</a:t>
              </a:r>
            </a:p>
          </p:txBody>
        </p:sp>
        <p:sp>
          <p:nvSpPr>
            <p:cNvPr id="7" name="Rounded Rectangle 6">
              <a:extLst>
                <a:ext uri="{FF2B5EF4-FFF2-40B4-BE49-F238E27FC236}">
                  <a16:creationId xmlns:a16="http://schemas.microsoft.com/office/drawing/2014/main" id="{D9035470-8B19-2C62-2D50-A98300399EF1}"/>
                </a:ext>
              </a:extLst>
            </p:cNvPr>
            <p:cNvSpPr/>
            <p:nvPr/>
          </p:nvSpPr>
          <p:spPr>
            <a:xfrm>
              <a:off x="4460166"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com</a:t>
              </a:r>
            </a:p>
          </p:txBody>
        </p:sp>
        <p:sp>
          <p:nvSpPr>
            <p:cNvPr id="8" name="Rounded Rectangle 7">
              <a:extLst>
                <a:ext uri="{FF2B5EF4-FFF2-40B4-BE49-F238E27FC236}">
                  <a16:creationId xmlns:a16="http://schemas.microsoft.com/office/drawing/2014/main" id="{654D5F1C-CCB8-374F-3E88-F03A2D8B481C}"/>
                </a:ext>
              </a:extLst>
            </p:cNvPr>
            <p:cNvSpPr/>
            <p:nvPr/>
          </p:nvSpPr>
          <p:spPr>
            <a:xfrm>
              <a:off x="6056528"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org</a:t>
              </a:r>
            </a:p>
          </p:txBody>
        </p:sp>
        <p:sp>
          <p:nvSpPr>
            <p:cNvPr id="9" name="Rounded Rectangle 8">
              <a:extLst>
                <a:ext uri="{FF2B5EF4-FFF2-40B4-BE49-F238E27FC236}">
                  <a16:creationId xmlns:a16="http://schemas.microsoft.com/office/drawing/2014/main" id="{7F73F527-8A96-D69A-BD8D-563DB09B150A}"/>
                </a:ext>
              </a:extLst>
            </p:cNvPr>
            <p:cNvSpPr/>
            <p:nvPr/>
          </p:nvSpPr>
          <p:spPr>
            <a:xfrm>
              <a:off x="3632382" y="4871319"/>
              <a:ext cx="1104079"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google</a:t>
              </a:r>
            </a:p>
          </p:txBody>
        </p:sp>
        <p:sp>
          <p:nvSpPr>
            <p:cNvPr id="10" name="Rounded Rectangle 9">
              <a:extLst>
                <a:ext uri="{FF2B5EF4-FFF2-40B4-BE49-F238E27FC236}">
                  <a16:creationId xmlns:a16="http://schemas.microsoft.com/office/drawing/2014/main" id="{FECB2359-490E-11E6-A82D-541726356968}"/>
                </a:ext>
              </a:extLst>
            </p:cNvPr>
            <p:cNvSpPr/>
            <p:nvPr/>
          </p:nvSpPr>
          <p:spPr>
            <a:xfrm>
              <a:off x="5054416" y="4871319"/>
              <a:ext cx="1313492"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example</a:t>
              </a:r>
            </a:p>
          </p:txBody>
        </p:sp>
        <p:cxnSp>
          <p:nvCxnSpPr>
            <p:cNvPr id="11" name="Straight Arrow Connector 10">
              <a:extLst>
                <a:ext uri="{FF2B5EF4-FFF2-40B4-BE49-F238E27FC236}">
                  <a16:creationId xmlns:a16="http://schemas.microsoft.com/office/drawing/2014/main" id="{7DFA7277-D41E-2A25-2CF5-E97C7D0190D0}"/>
                </a:ext>
              </a:extLst>
            </p:cNvPr>
            <p:cNvCxnSpPr>
              <a:stCxn id="5" idx="2"/>
              <a:endCxn id="6" idx="0"/>
            </p:cNvCxnSpPr>
            <p:nvPr/>
          </p:nvCxnSpPr>
          <p:spPr>
            <a:xfrm flipH="1">
              <a:off x="3208075" y="3249738"/>
              <a:ext cx="1676400"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CDD3E25-B296-A8DF-EC30-EABA21DD5B25}"/>
                </a:ext>
              </a:extLst>
            </p:cNvPr>
            <p:cNvCxnSpPr>
              <a:stCxn id="5" idx="2"/>
              <a:endCxn id="7" idx="0"/>
            </p:cNvCxnSpPr>
            <p:nvPr/>
          </p:nvCxnSpPr>
          <p:spPr>
            <a:xfrm flipH="1">
              <a:off x="4884474" y="3249738"/>
              <a:ext cx="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F7B1017-5A0C-8511-CD0A-79EBF220A09D}"/>
                </a:ext>
              </a:extLst>
            </p:cNvPr>
            <p:cNvCxnSpPr>
              <a:stCxn id="5" idx="2"/>
              <a:endCxn id="8" idx="0"/>
            </p:cNvCxnSpPr>
            <p:nvPr/>
          </p:nvCxnSpPr>
          <p:spPr>
            <a:xfrm>
              <a:off x="4884475" y="3249738"/>
              <a:ext cx="159636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2177E43-98E1-9ADC-2243-A47C72D170CA}"/>
                </a:ext>
              </a:extLst>
            </p:cNvPr>
            <p:cNvCxnSpPr>
              <a:stCxn id="7" idx="2"/>
              <a:endCxn id="9" idx="0"/>
            </p:cNvCxnSpPr>
            <p:nvPr/>
          </p:nvCxnSpPr>
          <p:spPr>
            <a:xfrm flipH="1">
              <a:off x="4184422" y="4371359"/>
              <a:ext cx="700052"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AC9BF28-A67B-FADE-9E82-FE78D7511816}"/>
                </a:ext>
              </a:extLst>
            </p:cNvPr>
            <p:cNvCxnSpPr>
              <a:stCxn id="7" idx="2"/>
              <a:endCxn id="10" idx="0"/>
            </p:cNvCxnSpPr>
            <p:nvPr/>
          </p:nvCxnSpPr>
          <p:spPr>
            <a:xfrm>
              <a:off x="4884474" y="4371359"/>
              <a:ext cx="826688"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FA96C83-70C9-C3E9-1EF6-4A0F2724F99A}"/>
                </a:ext>
              </a:extLst>
            </p:cNvPr>
            <p:cNvSpPr txBox="1"/>
            <p:nvPr/>
          </p:nvSpPr>
          <p:spPr>
            <a:xfrm>
              <a:off x="532852" y="2826134"/>
              <a:ext cx="1150264" cy="361460"/>
            </a:xfrm>
            <a:prstGeom prst="rect">
              <a:avLst/>
            </a:prstGeom>
            <a:noFill/>
          </p:spPr>
          <p:txBody>
            <a:bodyPr wrap="none" rtlCol="0">
              <a:spAutoFit/>
            </a:bodyPr>
            <a:lstStyle/>
            <a:p>
              <a:r>
                <a:rPr lang="en-AU" sz="1400" dirty="0"/>
                <a:t>Root zone</a:t>
              </a:r>
            </a:p>
          </p:txBody>
        </p:sp>
        <p:sp>
          <p:nvSpPr>
            <p:cNvPr id="17" name="TextBox 16">
              <a:extLst>
                <a:ext uri="{FF2B5EF4-FFF2-40B4-BE49-F238E27FC236}">
                  <a16:creationId xmlns:a16="http://schemas.microsoft.com/office/drawing/2014/main" id="{8FC9ABC6-54C1-BF01-3068-4549F34EF2E3}"/>
                </a:ext>
              </a:extLst>
            </p:cNvPr>
            <p:cNvSpPr txBox="1"/>
            <p:nvPr/>
          </p:nvSpPr>
          <p:spPr>
            <a:xfrm>
              <a:off x="487880" y="3768493"/>
              <a:ext cx="1941036" cy="361460"/>
            </a:xfrm>
            <a:prstGeom prst="rect">
              <a:avLst/>
            </a:prstGeom>
            <a:noFill/>
          </p:spPr>
          <p:txBody>
            <a:bodyPr wrap="none" rtlCol="0">
              <a:spAutoFit/>
            </a:bodyPr>
            <a:lstStyle/>
            <a:p>
              <a:r>
                <a:rPr lang="en-AU" sz="1400" dirty="0"/>
                <a:t>Top Level Domains</a:t>
              </a:r>
            </a:p>
          </p:txBody>
        </p:sp>
        <p:sp>
          <p:nvSpPr>
            <p:cNvPr id="18" name="TextBox 17">
              <a:extLst>
                <a:ext uri="{FF2B5EF4-FFF2-40B4-BE49-F238E27FC236}">
                  <a16:creationId xmlns:a16="http://schemas.microsoft.com/office/drawing/2014/main" id="{6BC9693D-B90B-E5B2-C571-271AA1213B7E}"/>
                </a:ext>
              </a:extLst>
            </p:cNvPr>
            <p:cNvSpPr txBox="1"/>
            <p:nvPr/>
          </p:nvSpPr>
          <p:spPr>
            <a:xfrm>
              <a:off x="499770" y="4969056"/>
              <a:ext cx="2277865" cy="361460"/>
            </a:xfrm>
            <a:prstGeom prst="rect">
              <a:avLst/>
            </a:prstGeom>
            <a:noFill/>
          </p:spPr>
          <p:txBody>
            <a:bodyPr wrap="none" rtlCol="0">
              <a:spAutoFit/>
            </a:bodyPr>
            <a:lstStyle/>
            <a:p>
              <a:r>
                <a:rPr lang="en-AU" sz="1400" dirty="0"/>
                <a:t>Second Level Domains</a:t>
              </a:r>
            </a:p>
          </p:txBody>
        </p:sp>
        <p:sp>
          <p:nvSpPr>
            <p:cNvPr id="19" name="TextBox 18">
              <a:extLst>
                <a:ext uri="{FF2B5EF4-FFF2-40B4-BE49-F238E27FC236}">
                  <a16:creationId xmlns:a16="http://schemas.microsoft.com/office/drawing/2014/main" id="{26CFDFC3-58AC-3575-9893-1B82F8D63E67}"/>
                </a:ext>
              </a:extLst>
            </p:cNvPr>
            <p:cNvSpPr txBox="1"/>
            <p:nvPr/>
          </p:nvSpPr>
          <p:spPr>
            <a:xfrm>
              <a:off x="2506376" y="5982096"/>
              <a:ext cx="1583317" cy="361460"/>
            </a:xfrm>
            <a:prstGeom prst="rect">
              <a:avLst/>
            </a:prstGeom>
            <a:noFill/>
          </p:spPr>
          <p:txBody>
            <a:bodyPr wrap="none" rtlCol="0">
              <a:spAutoFit/>
            </a:bodyPr>
            <a:lstStyle/>
            <a:p>
              <a:r>
                <a:rPr lang="en-AU" sz="1400" dirty="0" err="1">
                  <a:latin typeface="Courier New" panose="02070309020205020404" pitchFamily="49" charset="0"/>
                  <a:cs typeface="Courier New" panose="02070309020205020404" pitchFamily="49" charset="0"/>
                </a:rPr>
                <a:t>google.com</a:t>
              </a:r>
              <a:endParaRPr lang="en-AU" sz="1400" dirty="0">
                <a:latin typeface="Courier New" panose="02070309020205020404" pitchFamily="49" charset="0"/>
                <a:cs typeface="Courier New" panose="02070309020205020404" pitchFamily="49" charset="0"/>
              </a:endParaRPr>
            </a:p>
          </p:txBody>
        </p:sp>
        <p:sp>
          <p:nvSpPr>
            <p:cNvPr id="20" name="TextBox 19">
              <a:extLst>
                <a:ext uri="{FF2B5EF4-FFF2-40B4-BE49-F238E27FC236}">
                  <a16:creationId xmlns:a16="http://schemas.microsoft.com/office/drawing/2014/main" id="{9734E477-F069-5906-0640-2283A7A61102}"/>
                </a:ext>
              </a:extLst>
            </p:cNvPr>
            <p:cNvSpPr txBox="1"/>
            <p:nvPr/>
          </p:nvSpPr>
          <p:spPr>
            <a:xfrm>
              <a:off x="5054416" y="5768157"/>
              <a:ext cx="1988625" cy="361460"/>
            </a:xfrm>
            <a:prstGeom prst="rect">
              <a:avLst/>
            </a:prstGeom>
            <a:noFill/>
          </p:spPr>
          <p:txBody>
            <a:bodyPr wrap="none" rtlCol="0">
              <a:spAutoFit/>
            </a:bodyPr>
            <a:lstStyle/>
            <a:p>
              <a:r>
                <a:rPr lang="en-AU" sz="1400" dirty="0">
                  <a:latin typeface="Courier New" panose="02070309020205020404" pitchFamily="49" charset="0"/>
                  <a:cs typeface="Courier New" panose="02070309020205020404" pitchFamily="49" charset="0"/>
                </a:rPr>
                <a:t>*.</a:t>
              </a:r>
              <a:r>
                <a:rPr lang="en-AU" sz="1400" dirty="0" err="1">
                  <a:latin typeface="Courier New" panose="02070309020205020404" pitchFamily="49" charset="0"/>
                  <a:cs typeface="Courier New" panose="02070309020205020404" pitchFamily="49" charset="0"/>
                </a:rPr>
                <a:t>example.com</a:t>
              </a:r>
              <a:endParaRPr lang="en-AU" sz="1400" dirty="0">
                <a:latin typeface="Courier New" panose="02070309020205020404" pitchFamily="49" charset="0"/>
                <a:cs typeface="Courier New" panose="02070309020205020404" pitchFamily="49" charset="0"/>
              </a:endParaRPr>
            </a:p>
          </p:txBody>
        </p:sp>
        <p:sp>
          <p:nvSpPr>
            <p:cNvPr id="21" name="TextBox 20">
              <a:extLst>
                <a:ext uri="{FF2B5EF4-FFF2-40B4-BE49-F238E27FC236}">
                  <a16:creationId xmlns:a16="http://schemas.microsoft.com/office/drawing/2014/main" id="{F16276E1-6F5B-42B6-C3D8-DE0AFBA62C6E}"/>
                </a:ext>
              </a:extLst>
            </p:cNvPr>
            <p:cNvSpPr txBox="1"/>
            <p:nvPr/>
          </p:nvSpPr>
          <p:spPr>
            <a:xfrm>
              <a:off x="5565444" y="4535173"/>
              <a:ext cx="1772863" cy="271094"/>
            </a:xfrm>
            <a:prstGeom prst="rect">
              <a:avLst/>
            </a:prstGeom>
            <a:noFill/>
          </p:spPr>
          <p:txBody>
            <a:bodyPr wrap="none" rtlCol="0">
              <a:spAutoFit/>
            </a:bodyPr>
            <a:lstStyle/>
            <a:p>
              <a:r>
                <a:rPr lang="en-AU" sz="900" dirty="0"/>
                <a:t>Potential delegation point</a:t>
              </a:r>
            </a:p>
          </p:txBody>
        </p:sp>
        <p:sp>
          <p:nvSpPr>
            <p:cNvPr id="22" name="Rectangle 21">
              <a:extLst>
                <a:ext uri="{FF2B5EF4-FFF2-40B4-BE49-F238E27FC236}">
                  <a16:creationId xmlns:a16="http://schemas.microsoft.com/office/drawing/2014/main" id="{C2AFF1F7-D514-C62C-E903-CAC45C0A360F}"/>
                </a:ext>
              </a:extLst>
            </p:cNvPr>
            <p:cNvSpPr/>
            <p:nvPr/>
          </p:nvSpPr>
          <p:spPr>
            <a:xfrm>
              <a:off x="5008370" y="4789090"/>
              <a:ext cx="2447171" cy="1677496"/>
            </a:xfrm>
            <a:prstGeom prst="rect">
              <a:avLst/>
            </a:prstGeom>
            <a:noFill/>
            <a:ln w="2857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00">
                <a:solidFill>
                  <a:schemeClr val="tx1"/>
                </a:solidFill>
              </a:endParaRPr>
            </a:p>
          </p:txBody>
        </p:sp>
        <p:sp>
          <p:nvSpPr>
            <p:cNvPr id="23" name="TextBox 22">
              <a:extLst>
                <a:ext uri="{FF2B5EF4-FFF2-40B4-BE49-F238E27FC236}">
                  <a16:creationId xmlns:a16="http://schemas.microsoft.com/office/drawing/2014/main" id="{D1E6143F-0C00-4D02-746F-94171F5CE1CA}"/>
                </a:ext>
              </a:extLst>
            </p:cNvPr>
            <p:cNvSpPr txBox="1"/>
            <p:nvPr/>
          </p:nvSpPr>
          <p:spPr>
            <a:xfrm>
              <a:off x="7617807" y="5419973"/>
              <a:ext cx="666881" cy="361460"/>
            </a:xfrm>
            <a:prstGeom prst="rect">
              <a:avLst/>
            </a:prstGeom>
            <a:noFill/>
          </p:spPr>
          <p:txBody>
            <a:bodyPr wrap="none" rtlCol="0">
              <a:spAutoFit/>
            </a:bodyPr>
            <a:lstStyle/>
            <a:p>
              <a:r>
                <a:rPr lang="en-AU" sz="1400" dirty="0"/>
                <a:t>zone</a:t>
              </a:r>
            </a:p>
          </p:txBody>
        </p:sp>
      </p:grpSp>
      <p:sp>
        <p:nvSpPr>
          <p:cNvPr id="24" name="TextBox 23">
            <a:extLst>
              <a:ext uri="{FF2B5EF4-FFF2-40B4-BE49-F238E27FC236}">
                <a16:creationId xmlns:a16="http://schemas.microsoft.com/office/drawing/2014/main" id="{B2CDAB95-B5A9-C09F-37C5-BFB9B70C4E05}"/>
              </a:ext>
            </a:extLst>
          </p:cNvPr>
          <p:cNvSpPr txBox="1"/>
          <p:nvPr/>
        </p:nvSpPr>
        <p:spPr>
          <a:xfrm rot="20307429">
            <a:off x="20135" y="2539941"/>
            <a:ext cx="12187952" cy="1015663"/>
          </a:xfrm>
          <a:prstGeom prst="rect">
            <a:avLst/>
          </a:prstGeom>
          <a:solidFill>
            <a:schemeClr val="bg1"/>
          </a:solidFill>
        </p:spPr>
        <p:txBody>
          <a:bodyPr wrap="none" rtlCol="0">
            <a:spAutoFit/>
          </a:bodyPr>
          <a:lstStyle/>
          <a:p>
            <a:r>
              <a:rPr lang="en-AU" sz="6000" b="1" dirty="0">
                <a:solidFill>
                  <a:srgbClr val="FF0000"/>
                </a:solidFill>
                <a:latin typeface="Powderfinger Type" panose="02020709070000000403" pitchFamily="49" charset="77"/>
              </a:rPr>
              <a:t>And that’s pretty much it!</a:t>
            </a:r>
          </a:p>
        </p:txBody>
      </p:sp>
    </p:spTree>
    <p:extLst>
      <p:ext uri="{BB962C8B-B14F-4D97-AF65-F5344CB8AC3E}">
        <p14:creationId xmlns:p14="http://schemas.microsoft.com/office/powerpoint/2010/main" val="166516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078FE-83AE-003B-51E3-35C9F7E9E8E3}"/>
              </a:ext>
            </a:extLst>
          </p:cNvPr>
          <p:cNvSpPr>
            <a:spLocks noGrp="1"/>
          </p:cNvSpPr>
          <p:nvPr>
            <p:ph type="title"/>
          </p:nvPr>
        </p:nvSpPr>
        <p:spPr/>
        <p:txBody>
          <a:bodyPr/>
          <a:lstStyle/>
          <a:p>
            <a:r>
              <a:rPr lang="en-AU" dirty="0"/>
              <a:t>Next Steps</a:t>
            </a:r>
          </a:p>
        </p:txBody>
      </p:sp>
      <p:sp>
        <p:nvSpPr>
          <p:cNvPr id="3" name="Content Placeholder 2">
            <a:extLst>
              <a:ext uri="{FF2B5EF4-FFF2-40B4-BE49-F238E27FC236}">
                <a16:creationId xmlns:a16="http://schemas.microsoft.com/office/drawing/2014/main" id="{8661ACF8-67B6-E3F3-88D3-E48A4C936A24}"/>
              </a:ext>
            </a:extLst>
          </p:cNvPr>
          <p:cNvSpPr>
            <a:spLocks noGrp="1"/>
          </p:cNvSpPr>
          <p:nvPr>
            <p:ph idx="1"/>
          </p:nvPr>
        </p:nvSpPr>
        <p:spPr>
          <a:xfrm>
            <a:off x="201857" y="1859173"/>
            <a:ext cx="5257800" cy="4351338"/>
          </a:xfrm>
        </p:spPr>
        <p:txBody>
          <a:bodyPr>
            <a:normAutofit/>
          </a:bodyPr>
          <a:lstStyle/>
          <a:p>
            <a:pPr marL="0" indent="0">
              <a:buNone/>
            </a:pPr>
            <a:r>
              <a:rPr lang="en-AU" sz="2400" dirty="0"/>
              <a:t>RFC 822 – November 1983</a:t>
            </a:r>
          </a:p>
          <a:p>
            <a:pPr lvl="1"/>
            <a:r>
              <a:rPr lang="en-AU" sz="2000" dirty="0"/>
              <a:t>“tree-structured” name hierarchy</a:t>
            </a:r>
          </a:p>
          <a:p>
            <a:pPr lvl="1"/>
            <a:r>
              <a:rPr lang="en-AU" sz="2000" dirty="0"/>
              <a:t>Multiple “types” can be associated with each label</a:t>
            </a:r>
          </a:p>
          <a:p>
            <a:pPr lvl="1"/>
            <a:r>
              <a:rPr lang="en-AU" sz="2000" dirty="0"/>
              <a:t>Defines aliases (CNAME) and wildcards</a:t>
            </a:r>
          </a:p>
          <a:p>
            <a:pPr lvl="1"/>
            <a:r>
              <a:rPr lang="en-AU" sz="2000" dirty="0"/>
              <a:t>Distributed set of name servers aligned with the distributed name structure</a:t>
            </a:r>
          </a:p>
          <a:p>
            <a:pPr lvl="1"/>
            <a:r>
              <a:rPr lang="en-AU" sz="2000" dirty="0"/>
              <a:t>Resolvers to traverse the name server structure to resolve a name</a:t>
            </a:r>
          </a:p>
          <a:p>
            <a:pPr lvl="1"/>
            <a:r>
              <a:rPr lang="en-AU" sz="2000" dirty="0"/>
              <a:t>DNS protocol is a simple query/response datagram interaction</a:t>
            </a:r>
          </a:p>
        </p:txBody>
      </p:sp>
      <p:grpSp>
        <p:nvGrpSpPr>
          <p:cNvPr id="4" name="Group 3">
            <a:extLst>
              <a:ext uri="{FF2B5EF4-FFF2-40B4-BE49-F238E27FC236}">
                <a16:creationId xmlns:a16="http://schemas.microsoft.com/office/drawing/2014/main" id="{1F26555E-B922-A931-3BCB-461E7E7F6CD6}"/>
              </a:ext>
            </a:extLst>
          </p:cNvPr>
          <p:cNvGrpSpPr/>
          <p:nvPr/>
        </p:nvGrpSpPr>
        <p:grpSpPr>
          <a:xfrm>
            <a:off x="5802028" y="2208362"/>
            <a:ext cx="6198170" cy="3136790"/>
            <a:chOff x="487880" y="2782670"/>
            <a:chExt cx="7796808" cy="3683916"/>
          </a:xfrm>
        </p:grpSpPr>
        <p:sp>
          <p:nvSpPr>
            <p:cNvPr id="5" name="Rounded Rectangle 4">
              <a:extLst>
                <a:ext uri="{FF2B5EF4-FFF2-40B4-BE49-F238E27FC236}">
                  <a16:creationId xmlns:a16="http://schemas.microsoft.com/office/drawing/2014/main" id="{EB8DC8A1-EC57-6EF4-446B-8DE553A38FC6}"/>
                </a:ext>
              </a:extLst>
            </p:cNvPr>
            <p:cNvSpPr/>
            <p:nvPr/>
          </p:nvSpPr>
          <p:spPr>
            <a:xfrm>
              <a:off x="4460167" y="2782670"/>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root</a:t>
              </a:r>
            </a:p>
          </p:txBody>
        </p:sp>
        <p:sp>
          <p:nvSpPr>
            <p:cNvPr id="6" name="Rounded Rectangle 5">
              <a:extLst>
                <a:ext uri="{FF2B5EF4-FFF2-40B4-BE49-F238E27FC236}">
                  <a16:creationId xmlns:a16="http://schemas.microsoft.com/office/drawing/2014/main" id="{5296B9FA-5AD2-2E59-3E92-E0A19D44FE5F}"/>
                </a:ext>
              </a:extLst>
            </p:cNvPr>
            <p:cNvSpPr/>
            <p:nvPr/>
          </p:nvSpPr>
          <p:spPr>
            <a:xfrm>
              <a:off x="2783767"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net</a:t>
              </a:r>
            </a:p>
          </p:txBody>
        </p:sp>
        <p:sp>
          <p:nvSpPr>
            <p:cNvPr id="7" name="Rounded Rectangle 6">
              <a:extLst>
                <a:ext uri="{FF2B5EF4-FFF2-40B4-BE49-F238E27FC236}">
                  <a16:creationId xmlns:a16="http://schemas.microsoft.com/office/drawing/2014/main" id="{D9035470-8B19-2C62-2D50-A98300399EF1}"/>
                </a:ext>
              </a:extLst>
            </p:cNvPr>
            <p:cNvSpPr/>
            <p:nvPr/>
          </p:nvSpPr>
          <p:spPr>
            <a:xfrm>
              <a:off x="4460166"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com</a:t>
              </a:r>
            </a:p>
          </p:txBody>
        </p:sp>
        <p:sp>
          <p:nvSpPr>
            <p:cNvPr id="8" name="Rounded Rectangle 7">
              <a:extLst>
                <a:ext uri="{FF2B5EF4-FFF2-40B4-BE49-F238E27FC236}">
                  <a16:creationId xmlns:a16="http://schemas.microsoft.com/office/drawing/2014/main" id="{654D5F1C-CCB8-374F-3E88-F03A2D8B481C}"/>
                </a:ext>
              </a:extLst>
            </p:cNvPr>
            <p:cNvSpPr/>
            <p:nvPr/>
          </p:nvSpPr>
          <p:spPr>
            <a:xfrm>
              <a:off x="6056528" y="3904291"/>
              <a:ext cx="848615"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org</a:t>
              </a:r>
            </a:p>
          </p:txBody>
        </p:sp>
        <p:sp>
          <p:nvSpPr>
            <p:cNvPr id="9" name="Rounded Rectangle 8">
              <a:extLst>
                <a:ext uri="{FF2B5EF4-FFF2-40B4-BE49-F238E27FC236}">
                  <a16:creationId xmlns:a16="http://schemas.microsoft.com/office/drawing/2014/main" id="{7F73F527-8A96-D69A-BD8D-563DB09B150A}"/>
                </a:ext>
              </a:extLst>
            </p:cNvPr>
            <p:cNvSpPr/>
            <p:nvPr/>
          </p:nvSpPr>
          <p:spPr>
            <a:xfrm>
              <a:off x="3632382" y="4871319"/>
              <a:ext cx="1104079"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google</a:t>
              </a:r>
            </a:p>
          </p:txBody>
        </p:sp>
        <p:sp>
          <p:nvSpPr>
            <p:cNvPr id="10" name="Rounded Rectangle 9">
              <a:extLst>
                <a:ext uri="{FF2B5EF4-FFF2-40B4-BE49-F238E27FC236}">
                  <a16:creationId xmlns:a16="http://schemas.microsoft.com/office/drawing/2014/main" id="{FECB2359-490E-11E6-A82D-541726356968}"/>
                </a:ext>
              </a:extLst>
            </p:cNvPr>
            <p:cNvSpPr/>
            <p:nvPr/>
          </p:nvSpPr>
          <p:spPr>
            <a:xfrm>
              <a:off x="5054416" y="4871319"/>
              <a:ext cx="1313492" cy="46706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a:solidFill>
                    <a:schemeClr val="tx1"/>
                  </a:solidFill>
                  <a:latin typeface="Courier New" panose="02070309020205020404" pitchFamily="49" charset="0"/>
                  <a:cs typeface="Courier New" panose="02070309020205020404" pitchFamily="49" charset="0"/>
                </a:rPr>
                <a:t>example</a:t>
              </a:r>
            </a:p>
          </p:txBody>
        </p:sp>
        <p:cxnSp>
          <p:nvCxnSpPr>
            <p:cNvPr id="11" name="Straight Arrow Connector 10">
              <a:extLst>
                <a:ext uri="{FF2B5EF4-FFF2-40B4-BE49-F238E27FC236}">
                  <a16:creationId xmlns:a16="http://schemas.microsoft.com/office/drawing/2014/main" id="{7DFA7277-D41E-2A25-2CF5-E97C7D0190D0}"/>
                </a:ext>
              </a:extLst>
            </p:cNvPr>
            <p:cNvCxnSpPr>
              <a:stCxn id="5" idx="2"/>
              <a:endCxn id="6" idx="0"/>
            </p:cNvCxnSpPr>
            <p:nvPr/>
          </p:nvCxnSpPr>
          <p:spPr>
            <a:xfrm flipH="1">
              <a:off x="3208075" y="3249738"/>
              <a:ext cx="1676400"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CDD3E25-B296-A8DF-EC30-EABA21DD5B25}"/>
                </a:ext>
              </a:extLst>
            </p:cNvPr>
            <p:cNvCxnSpPr>
              <a:stCxn id="5" idx="2"/>
              <a:endCxn id="7" idx="0"/>
            </p:cNvCxnSpPr>
            <p:nvPr/>
          </p:nvCxnSpPr>
          <p:spPr>
            <a:xfrm flipH="1">
              <a:off x="4884474" y="3249738"/>
              <a:ext cx="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9F7B1017-5A0C-8511-CD0A-79EBF220A09D}"/>
                </a:ext>
              </a:extLst>
            </p:cNvPr>
            <p:cNvCxnSpPr>
              <a:stCxn id="5" idx="2"/>
              <a:endCxn id="8" idx="0"/>
            </p:cNvCxnSpPr>
            <p:nvPr/>
          </p:nvCxnSpPr>
          <p:spPr>
            <a:xfrm>
              <a:off x="4884475" y="3249738"/>
              <a:ext cx="1596361" cy="654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22177E43-98E1-9ADC-2243-A47C72D170CA}"/>
                </a:ext>
              </a:extLst>
            </p:cNvPr>
            <p:cNvCxnSpPr>
              <a:stCxn id="7" idx="2"/>
              <a:endCxn id="9" idx="0"/>
            </p:cNvCxnSpPr>
            <p:nvPr/>
          </p:nvCxnSpPr>
          <p:spPr>
            <a:xfrm flipH="1">
              <a:off x="4184422" y="4371359"/>
              <a:ext cx="700052"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AC9BF28-A67B-FADE-9E82-FE78D7511816}"/>
                </a:ext>
              </a:extLst>
            </p:cNvPr>
            <p:cNvCxnSpPr>
              <a:stCxn id="7" idx="2"/>
              <a:endCxn id="10" idx="0"/>
            </p:cNvCxnSpPr>
            <p:nvPr/>
          </p:nvCxnSpPr>
          <p:spPr>
            <a:xfrm>
              <a:off x="4884474" y="4371359"/>
              <a:ext cx="826688" cy="4999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FFA96C83-70C9-C3E9-1EF6-4A0F2724F99A}"/>
                </a:ext>
              </a:extLst>
            </p:cNvPr>
            <p:cNvSpPr txBox="1"/>
            <p:nvPr/>
          </p:nvSpPr>
          <p:spPr>
            <a:xfrm>
              <a:off x="532852" y="2826134"/>
              <a:ext cx="1150264" cy="361460"/>
            </a:xfrm>
            <a:prstGeom prst="rect">
              <a:avLst/>
            </a:prstGeom>
            <a:noFill/>
          </p:spPr>
          <p:txBody>
            <a:bodyPr wrap="none" rtlCol="0">
              <a:spAutoFit/>
            </a:bodyPr>
            <a:lstStyle/>
            <a:p>
              <a:r>
                <a:rPr lang="en-AU" sz="1400" dirty="0"/>
                <a:t>Root zone</a:t>
              </a:r>
            </a:p>
          </p:txBody>
        </p:sp>
        <p:sp>
          <p:nvSpPr>
            <p:cNvPr id="17" name="TextBox 16">
              <a:extLst>
                <a:ext uri="{FF2B5EF4-FFF2-40B4-BE49-F238E27FC236}">
                  <a16:creationId xmlns:a16="http://schemas.microsoft.com/office/drawing/2014/main" id="{8FC9ABC6-54C1-BF01-3068-4549F34EF2E3}"/>
                </a:ext>
              </a:extLst>
            </p:cNvPr>
            <p:cNvSpPr txBox="1"/>
            <p:nvPr/>
          </p:nvSpPr>
          <p:spPr>
            <a:xfrm>
              <a:off x="487880" y="3768493"/>
              <a:ext cx="1941036" cy="361460"/>
            </a:xfrm>
            <a:prstGeom prst="rect">
              <a:avLst/>
            </a:prstGeom>
            <a:noFill/>
          </p:spPr>
          <p:txBody>
            <a:bodyPr wrap="none" rtlCol="0">
              <a:spAutoFit/>
            </a:bodyPr>
            <a:lstStyle/>
            <a:p>
              <a:r>
                <a:rPr lang="en-AU" sz="1400" dirty="0"/>
                <a:t>Top Level Domains</a:t>
              </a:r>
            </a:p>
          </p:txBody>
        </p:sp>
        <p:sp>
          <p:nvSpPr>
            <p:cNvPr id="18" name="TextBox 17">
              <a:extLst>
                <a:ext uri="{FF2B5EF4-FFF2-40B4-BE49-F238E27FC236}">
                  <a16:creationId xmlns:a16="http://schemas.microsoft.com/office/drawing/2014/main" id="{6BC9693D-B90B-E5B2-C571-271AA1213B7E}"/>
                </a:ext>
              </a:extLst>
            </p:cNvPr>
            <p:cNvSpPr txBox="1"/>
            <p:nvPr/>
          </p:nvSpPr>
          <p:spPr>
            <a:xfrm>
              <a:off x="499770" y="4969056"/>
              <a:ext cx="2277865" cy="361460"/>
            </a:xfrm>
            <a:prstGeom prst="rect">
              <a:avLst/>
            </a:prstGeom>
            <a:noFill/>
          </p:spPr>
          <p:txBody>
            <a:bodyPr wrap="none" rtlCol="0">
              <a:spAutoFit/>
            </a:bodyPr>
            <a:lstStyle/>
            <a:p>
              <a:r>
                <a:rPr lang="en-AU" sz="1400" dirty="0"/>
                <a:t>Second Level Domains</a:t>
              </a:r>
            </a:p>
          </p:txBody>
        </p:sp>
        <p:sp>
          <p:nvSpPr>
            <p:cNvPr id="19" name="TextBox 18">
              <a:extLst>
                <a:ext uri="{FF2B5EF4-FFF2-40B4-BE49-F238E27FC236}">
                  <a16:creationId xmlns:a16="http://schemas.microsoft.com/office/drawing/2014/main" id="{26CFDFC3-58AC-3575-9893-1B82F8D63E67}"/>
                </a:ext>
              </a:extLst>
            </p:cNvPr>
            <p:cNvSpPr txBox="1"/>
            <p:nvPr/>
          </p:nvSpPr>
          <p:spPr>
            <a:xfrm>
              <a:off x="2506376" y="5982096"/>
              <a:ext cx="1583317" cy="361460"/>
            </a:xfrm>
            <a:prstGeom prst="rect">
              <a:avLst/>
            </a:prstGeom>
            <a:noFill/>
          </p:spPr>
          <p:txBody>
            <a:bodyPr wrap="none" rtlCol="0">
              <a:spAutoFit/>
            </a:bodyPr>
            <a:lstStyle/>
            <a:p>
              <a:r>
                <a:rPr lang="en-AU" sz="1400" dirty="0" err="1">
                  <a:latin typeface="Courier New" panose="02070309020205020404" pitchFamily="49" charset="0"/>
                  <a:cs typeface="Courier New" panose="02070309020205020404" pitchFamily="49" charset="0"/>
                </a:rPr>
                <a:t>google.com</a:t>
              </a:r>
              <a:endParaRPr lang="en-AU" sz="1400" dirty="0">
                <a:latin typeface="Courier New" panose="02070309020205020404" pitchFamily="49" charset="0"/>
                <a:cs typeface="Courier New" panose="02070309020205020404" pitchFamily="49" charset="0"/>
              </a:endParaRPr>
            </a:p>
          </p:txBody>
        </p:sp>
        <p:sp>
          <p:nvSpPr>
            <p:cNvPr id="20" name="TextBox 19">
              <a:extLst>
                <a:ext uri="{FF2B5EF4-FFF2-40B4-BE49-F238E27FC236}">
                  <a16:creationId xmlns:a16="http://schemas.microsoft.com/office/drawing/2014/main" id="{9734E477-F069-5906-0640-2283A7A61102}"/>
                </a:ext>
              </a:extLst>
            </p:cNvPr>
            <p:cNvSpPr txBox="1"/>
            <p:nvPr/>
          </p:nvSpPr>
          <p:spPr>
            <a:xfrm>
              <a:off x="5054416" y="5768157"/>
              <a:ext cx="1988625" cy="361460"/>
            </a:xfrm>
            <a:prstGeom prst="rect">
              <a:avLst/>
            </a:prstGeom>
            <a:noFill/>
          </p:spPr>
          <p:txBody>
            <a:bodyPr wrap="none" rtlCol="0">
              <a:spAutoFit/>
            </a:bodyPr>
            <a:lstStyle/>
            <a:p>
              <a:r>
                <a:rPr lang="en-AU" sz="1400" dirty="0">
                  <a:latin typeface="Courier New" panose="02070309020205020404" pitchFamily="49" charset="0"/>
                  <a:cs typeface="Courier New" panose="02070309020205020404" pitchFamily="49" charset="0"/>
                </a:rPr>
                <a:t>*.</a:t>
              </a:r>
              <a:r>
                <a:rPr lang="en-AU" sz="1400" dirty="0" err="1">
                  <a:latin typeface="Courier New" panose="02070309020205020404" pitchFamily="49" charset="0"/>
                  <a:cs typeface="Courier New" panose="02070309020205020404" pitchFamily="49" charset="0"/>
                </a:rPr>
                <a:t>example.com</a:t>
              </a:r>
              <a:endParaRPr lang="en-AU" sz="1400" dirty="0">
                <a:latin typeface="Courier New" panose="02070309020205020404" pitchFamily="49" charset="0"/>
                <a:cs typeface="Courier New" panose="02070309020205020404" pitchFamily="49" charset="0"/>
              </a:endParaRPr>
            </a:p>
          </p:txBody>
        </p:sp>
        <p:sp>
          <p:nvSpPr>
            <p:cNvPr id="21" name="TextBox 20">
              <a:extLst>
                <a:ext uri="{FF2B5EF4-FFF2-40B4-BE49-F238E27FC236}">
                  <a16:creationId xmlns:a16="http://schemas.microsoft.com/office/drawing/2014/main" id="{F16276E1-6F5B-42B6-C3D8-DE0AFBA62C6E}"/>
                </a:ext>
              </a:extLst>
            </p:cNvPr>
            <p:cNvSpPr txBox="1"/>
            <p:nvPr/>
          </p:nvSpPr>
          <p:spPr>
            <a:xfrm>
              <a:off x="5565444" y="4535173"/>
              <a:ext cx="1772863" cy="271094"/>
            </a:xfrm>
            <a:prstGeom prst="rect">
              <a:avLst/>
            </a:prstGeom>
            <a:noFill/>
          </p:spPr>
          <p:txBody>
            <a:bodyPr wrap="none" rtlCol="0">
              <a:spAutoFit/>
            </a:bodyPr>
            <a:lstStyle/>
            <a:p>
              <a:r>
                <a:rPr lang="en-AU" sz="900" dirty="0"/>
                <a:t>Potential delegation point</a:t>
              </a:r>
            </a:p>
          </p:txBody>
        </p:sp>
        <p:sp>
          <p:nvSpPr>
            <p:cNvPr id="22" name="Rectangle 21">
              <a:extLst>
                <a:ext uri="{FF2B5EF4-FFF2-40B4-BE49-F238E27FC236}">
                  <a16:creationId xmlns:a16="http://schemas.microsoft.com/office/drawing/2014/main" id="{C2AFF1F7-D514-C62C-E903-CAC45C0A360F}"/>
                </a:ext>
              </a:extLst>
            </p:cNvPr>
            <p:cNvSpPr/>
            <p:nvPr/>
          </p:nvSpPr>
          <p:spPr>
            <a:xfrm>
              <a:off x="5008370" y="4789090"/>
              <a:ext cx="2447171" cy="1677496"/>
            </a:xfrm>
            <a:prstGeom prst="rect">
              <a:avLst/>
            </a:prstGeom>
            <a:noFill/>
            <a:ln w="28575">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00">
                <a:solidFill>
                  <a:schemeClr val="tx1"/>
                </a:solidFill>
              </a:endParaRPr>
            </a:p>
          </p:txBody>
        </p:sp>
        <p:sp>
          <p:nvSpPr>
            <p:cNvPr id="23" name="TextBox 22">
              <a:extLst>
                <a:ext uri="{FF2B5EF4-FFF2-40B4-BE49-F238E27FC236}">
                  <a16:creationId xmlns:a16="http://schemas.microsoft.com/office/drawing/2014/main" id="{D1E6143F-0C00-4D02-746F-94171F5CE1CA}"/>
                </a:ext>
              </a:extLst>
            </p:cNvPr>
            <p:cNvSpPr txBox="1"/>
            <p:nvPr/>
          </p:nvSpPr>
          <p:spPr>
            <a:xfrm>
              <a:off x="7617807" y="5419973"/>
              <a:ext cx="666881" cy="361460"/>
            </a:xfrm>
            <a:prstGeom prst="rect">
              <a:avLst/>
            </a:prstGeom>
            <a:noFill/>
          </p:spPr>
          <p:txBody>
            <a:bodyPr wrap="none" rtlCol="0">
              <a:spAutoFit/>
            </a:bodyPr>
            <a:lstStyle/>
            <a:p>
              <a:r>
                <a:rPr lang="en-AU" sz="1400" dirty="0"/>
                <a:t>zone</a:t>
              </a:r>
            </a:p>
          </p:txBody>
        </p:sp>
      </p:grpSp>
      <p:sp>
        <p:nvSpPr>
          <p:cNvPr id="24" name="TextBox 23">
            <a:extLst>
              <a:ext uri="{FF2B5EF4-FFF2-40B4-BE49-F238E27FC236}">
                <a16:creationId xmlns:a16="http://schemas.microsoft.com/office/drawing/2014/main" id="{B2CDAB95-B5A9-C09F-37C5-BFB9B70C4E05}"/>
              </a:ext>
            </a:extLst>
          </p:cNvPr>
          <p:cNvSpPr txBox="1"/>
          <p:nvPr/>
        </p:nvSpPr>
        <p:spPr>
          <a:xfrm rot="20307429">
            <a:off x="761153" y="1491462"/>
            <a:ext cx="10456665" cy="3046988"/>
          </a:xfrm>
          <a:prstGeom prst="rect">
            <a:avLst/>
          </a:prstGeom>
          <a:solidFill>
            <a:schemeClr val="bg1"/>
          </a:solidFill>
        </p:spPr>
        <p:txBody>
          <a:bodyPr wrap="square" rtlCol="0">
            <a:spAutoFit/>
          </a:bodyPr>
          <a:lstStyle/>
          <a:p>
            <a:r>
              <a:rPr lang="en-AU" sz="4800" b="1" dirty="0">
                <a:solidFill>
                  <a:srgbClr val="FF0000"/>
                </a:solidFill>
                <a:latin typeface="Powderfinger Type" panose="02020709070000000403" pitchFamily="49" charset="77"/>
              </a:rPr>
              <a:t>Everything since then has just been cleaning up fine details – the DNS today is largely as it was in 1983! </a:t>
            </a:r>
          </a:p>
        </p:txBody>
      </p:sp>
    </p:spTree>
    <p:extLst>
      <p:ext uri="{BB962C8B-B14F-4D97-AF65-F5344CB8AC3E}">
        <p14:creationId xmlns:p14="http://schemas.microsoft.com/office/powerpoint/2010/main" val="207735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0A23011-736D-4D57-0AB6-59BADD7E337F}"/>
              </a:ext>
            </a:extLst>
          </p:cNvPr>
          <p:cNvSpPr txBox="1"/>
          <p:nvPr/>
        </p:nvSpPr>
        <p:spPr>
          <a:xfrm>
            <a:off x="5380007" y="3199674"/>
            <a:ext cx="1431985" cy="369332"/>
          </a:xfrm>
          <a:prstGeom prst="rect">
            <a:avLst/>
          </a:prstGeom>
          <a:noFill/>
        </p:spPr>
        <p:txBody>
          <a:bodyPr wrap="square" rtlCol="0">
            <a:spAutoFit/>
          </a:bodyPr>
          <a:lstStyle/>
          <a:p>
            <a:r>
              <a:rPr lang="en-AU" dirty="0"/>
              <a:t>End.</a:t>
            </a:r>
          </a:p>
        </p:txBody>
      </p:sp>
    </p:spTree>
    <p:extLst>
      <p:ext uri="{BB962C8B-B14F-4D97-AF65-F5344CB8AC3E}">
        <p14:creationId xmlns:p14="http://schemas.microsoft.com/office/powerpoint/2010/main" val="149230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69F31-8F7F-2B7E-1241-608544F0D1B8}"/>
              </a:ext>
            </a:extLst>
          </p:cNvPr>
          <p:cNvSpPr>
            <a:spLocks noGrp="1"/>
          </p:cNvSpPr>
          <p:nvPr>
            <p:ph type="title"/>
          </p:nvPr>
        </p:nvSpPr>
        <p:spPr/>
        <p:txBody>
          <a:bodyPr/>
          <a:lstStyle/>
          <a:p>
            <a:r>
              <a:rPr lang="en-AU" dirty="0"/>
              <a:t>OK, maybe there is more to the DNS story</a:t>
            </a:r>
          </a:p>
        </p:txBody>
      </p:sp>
      <p:sp>
        <p:nvSpPr>
          <p:cNvPr id="3" name="Content Placeholder 2">
            <a:extLst>
              <a:ext uri="{FF2B5EF4-FFF2-40B4-BE49-F238E27FC236}">
                <a16:creationId xmlns:a16="http://schemas.microsoft.com/office/drawing/2014/main" id="{9A36170D-BF29-6A1D-EAFE-452CBEC733F7}"/>
              </a:ext>
            </a:extLst>
          </p:cNvPr>
          <p:cNvSpPr>
            <a:spLocks noGrp="1"/>
          </p:cNvSpPr>
          <p:nvPr>
            <p:ph idx="1"/>
          </p:nvPr>
        </p:nvSpPr>
        <p:spPr/>
        <p:txBody>
          <a:bodyPr/>
          <a:lstStyle/>
          <a:p>
            <a:pPr marL="0" indent="0">
              <a:buNone/>
            </a:pPr>
            <a:r>
              <a:rPr lang="en-AU" dirty="0"/>
              <a:t>The DNS is not perfect:</a:t>
            </a:r>
          </a:p>
          <a:p>
            <a:pPr lvl="1"/>
            <a:r>
              <a:rPr lang="en-AU" dirty="0"/>
              <a:t>It can be extremely slow!</a:t>
            </a:r>
          </a:p>
          <a:p>
            <a:pPr lvl="1"/>
            <a:r>
              <a:rPr lang="en-AU" dirty="0"/>
              <a:t>It leaks information like crazy</a:t>
            </a:r>
          </a:p>
          <a:p>
            <a:pPr lvl="1"/>
            <a:r>
              <a:rPr lang="en-AU" dirty="0"/>
              <a:t>It’s prone to manipulation and disruption</a:t>
            </a:r>
          </a:p>
          <a:p>
            <a:pPr lvl="1"/>
            <a:r>
              <a:rPr lang="en-AU" dirty="0"/>
              <a:t>It’s rigid</a:t>
            </a:r>
          </a:p>
          <a:p>
            <a:pPr lvl="1"/>
            <a:r>
              <a:rPr lang="en-AU" dirty="0"/>
              <a:t>It’s insecure</a:t>
            </a:r>
          </a:p>
          <a:p>
            <a:pPr lvl="1"/>
            <a:r>
              <a:rPr lang="en-AU" dirty="0"/>
              <a:t>It’s a source of incredibly effective DOS attacks</a:t>
            </a:r>
          </a:p>
          <a:p>
            <a:r>
              <a:rPr lang="en-AU" dirty="0"/>
              <a:t>For a common service that everybody uses its not exactly a paragon of good engineering design</a:t>
            </a:r>
          </a:p>
          <a:p>
            <a:r>
              <a:rPr lang="en-AU" dirty="0"/>
              <a:t>So there are continual efforts to make the DNS “better”</a:t>
            </a:r>
          </a:p>
        </p:txBody>
      </p:sp>
    </p:spTree>
    <p:extLst>
      <p:ext uri="{BB962C8B-B14F-4D97-AF65-F5344CB8AC3E}">
        <p14:creationId xmlns:p14="http://schemas.microsoft.com/office/powerpoint/2010/main" val="2980052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4024</TotalTime>
  <Words>2624</Words>
  <Application>Microsoft Macintosh PowerPoint</Application>
  <PresentationFormat>Widescreen</PresentationFormat>
  <Paragraphs>322</Paragraphs>
  <Slides>39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39</vt:i4>
      </vt:variant>
    </vt:vector>
  </HeadingPairs>
  <TitlesOfParts>
    <vt:vector size="46" baseType="lpstr">
      <vt:lpstr>AhnbergHand</vt:lpstr>
      <vt:lpstr>Arial</vt:lpstr>
      <vt:lpstr>Calibri</vt:lpstr>
      <vt:lpstr>Calibri Light</vt:lpstr>
      <vt:lpstr>Courier New</vt:lpstr>
      <vt:lpstr>Powderfinger Type</vt:lpstr>
      <vt:lpstr>Office Theme</vt:lpstr>
      <vt:lpstr>The Evolution of the DNS</vt:lpstr>
      <vt:lpstr>Why…</vt:lpstr>
      <vt:lpstr>The Origins of the DNS</vt:lpstr>
      <vt:lpstr>Next Steps</vt:lpstr>
      <vt:lpstr>Next Steps</vt:lpstr>
      <vt:lpstr>Next Steps</vt:lpstr>
      <vt:lpstr>Next Steps</vt:lpstr>
      <vt:lpstr>PowerPoint Presentation</vt:lpstr>
      <vt:lpstr>OK, maybe there is more to the DNS story</vt:lpstr>
      <vt:lpstr>What are we doing about making the DNS “better”?</vt:lpstr>
      <vt:lpstr>Aside: The DNS is insanely complex!</vt:lpstr>
      <vt:lpstr>A DNS model</vt:lpstr>
      <vt:lpstr>How we might like to think the DNS works</vt:lpstr>
      <vt:lpstr>What we suspect the DNS is like</vt:lpstr>
      <vt:lpstr>The DNS is a mystery</vt:lpstr>
      <vt:lpstr>DNS Privacy Issues</vt:lpstr>
      <vt:lpstr>I. DNS Privacy – Qname Minimisation</vt:lpstr>
      <vt:lpstr>DNS oversharing</vt:lpstr>
      <vt:lpstr>The DNS is overly chatty</vt:lpstr>
      <vt:lpstr>Example of QNAME Minimisation</vt:lpstr>
      <vt:lpstr>II. DNS Privacy – Channel Encryption</vt:lpstr>
      <vt:lpstr>DNS over TLS (DOT)</vt:lpstr>
      <vt:lpstr>DNS over TLS (DOT)</vt:lpstr>
      <vt:lpstr>DNS over QUIC (DoQ)</vt:lpstr>
      <vt:lpstr>DNS over HTTPS (DoH)</vt:lpstr>
      <vt:lpstr>Oblivious DNS (oDNS)</vt:lpstr>
      <vt:lpstr>Limitation of DNS Privacy</vt:lpstr>
      <vt:lpstr>III. DNS Interference and Manipulation</vt:lpstr>
      <vt:lpstr>What is DNSSEC?</vt:lpstr>
      <vt:lpstr>DNSSEC Limitations</vt:lpstr>
      <vt:lpstr>What is DNSSEC protecting you against?</vt:lpstr>
      <vt:lpstr>DNSSEC is a Work in Progress</vt:lpstr>
      <vt:lpstr>IV. Alternate Models</vt:lpstr>
      <vt:lpstr>Blockchain DNS</vt:lpstr>
      <vt:lpstr>Dynamic DNS</vt:lpstr>
      <vt:lpstr>Where does this leave the DNS?</vt:lpstr>
      <vt:lpstr>Evolution or Fragmentation?</vt:lpstr>
      <vt:lpstr>Evolution or Fragmentation?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DNS Privacy (or not!)</dc:title>
  <dc:creator>Geoff Huston</dc:creator>
  <cp:lastModifiedBy>Geoff Huston</cp:lastModifiedBy>
  <cp:revision>20</cp:revision>
  <cp:lastPrinted>2019-09-15T21:50:28Z</cp:lastPrinted>
  <dcterms:created xsi:type="dcterms:W3CDTF">2019-08-16T19:47:51Z</dcterms:created>
  <dcterms:modified xsi:type="dcterms:W3CDTF">2023-07-03T07:40:28Z</dcterms:modified>
</cp:coreProperties>
</file>